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0" r:id="rId1"/>
    <p:sldMasterId id="2147483912" r:id="rId2"/>
  </p:sldMasterIdLst>
  <p:notesMasterIdLst>
    <p:notesMasterId r:id="rId84"/>
  </p:notesMasterIdLst>
  <p:handoutMasterIdLst>
    <p:handoutMasterId r:id="rId85"/>
  </p:handoutMasterIdLst>
  <p:sldIdLst>
    <p:sldId id="302" r:id="rId3"/>
    <p:sldId id="258" r:id="rId4"/>
    <p:sldId id="332" r:id="rId5"/>
    <p:sldId id="775" r:id="rId6"/>
    <p:sldId id="776" r:id="rId7"/>
    <p:sldId id="777" r:id="rId8"/>
    <p:sldId id="778" r:id="rId9"/>
    <p:sldId id="779" r:id="rId10"/>
    <p:sldId id="780" r:id="rId11"/>
    <p:sldId id="781" r:id="rId12"/>
    <p:sldId id="782" r:id="rId13"/>
    <p:sldId id="783" r:id="rId14"/>
    <p:sldId id="784" r:id="rId15"/>
    <p:sldId id="852" r:id="rId16"/>
    <p:sldId id="785" r:id="rId17"/>
    <p:sldId id="786" r:id="rId18"/>
    <p:sldId id="787" r:id="rId19"/>
    <p:sldId id="788" r:id="rId20"/>
    <p:sldId id="789" r:id="rId21"/>
    <p:sldId id="790" r:id="rId22"/>
    <p:sldId id="791" r:id="rId23"/>
    <p:sldId id="792" r:id="rId24"/>
    <p:sldId id="793" r:id="rId25"/>
    <p:sldId id="794" r:id="rId26"/>
    <p:sldId id="795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1" r:id="rId42"/>
    <p:sldId id="812" r:id="rId43"/>
    <p:sldId id="813" r:id="rId44"/>
    <p:sldId id="814" r:id="rId45"/>
    <p:sldId id="815" r:id="rId46"/>
    <p:sldId id="816" r:id="rId47"/>
    <p:sldId id="817" r:id="rId48"/>
    <p:sldId id="818" r:id="rId49"/>
    <p:sldId id="819" r:id="rId50"/>
    <p:sldId id="820" r:id="rId51"/>
    <p:sldId id="821" r:id="rId52"/>
    <p:sldId id="822" r:id="rId53"/>
    <p:sldId id="823" r:id="rId54"/>
    <p:sldId id="824" r:id="rId55"/>
    <p:sldId id="825" r:id="rId56"/>
    <p:sldId id="826" r:id="rId57"/>
    <p:sldId id="827" r:id="rId58"/>
    <p:sldId id="828" r:id="rId59"/>
    <p:sldId id="829" r:id="rId60"/>
    <p:sldId id="830" r:id="rId61"/>
    <p:sldId id="831" r:id="rId62"/>
    <p:sldId id="832" r:id="rId63"/>
    <p:sldId id="833" r:id="rId64"/>
    <p:sldId id="834" r:id="rId65"/>
    <p:sldId id="835" r:id="rId66"/>
    <p:sldId id="836" r:id="rId67"/>
    <p:sldId id="837" r:id="rId68"/>
    <p:sldId id="838" r:id="rId69"/>
    <p:sldId id="839" r:id="rId70"/>
    <p:sldId id="840" r:id="rId71"/>
    <p:sldId id="841" r:id="rId72"/>
    <p:sldId id="842" r:id="rId73"/>
    <p:sldId id="843" r:id="rId74"/>
    <p:sldId id="844" r:id="rId75"/>
    <p:sldId id="845" r:id="rId76"/>
    <p:sldId id="846" r:id="rId77"/>
    <p:sldId id="847" r:id="rId78"/>
    <p:sldId id="848" r:id="rId79"/>
    <p:sldId id="849" r:id="rId80"/>
    <p:sldId id="850" r:id="rId81"/>
    <p:sldId id="851" r:id="rId82"/>
    <p:sldId id="521" r:id="rId83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0000CC"/>
    <a:srgbClr val="FF3300"/>
    <a:srgbClr val="339933"/>
    <a:srgbClr val="87A846"/>
    <a:srgbClr val="FF6600"/>
    <a:srgbClr val="0066CC"/>
    <a:srgbClr val="EBFC10"/>
    <a:srgbClr val="C58371"/>
    <a:srgbClr val="556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818" autoAdjust="0"/>
    <p:restoredTop sz="90909" autoAdjust="0"/>
  </p:normalViewPr>
  <p:slideViewPr>
    <p:cSldViewPr>
      <p:cViewPr varScale="1">
        <p:scale>
          <a:sx n="109" d="100"/>
          <a:sy n="109" d="100"/>
        </p:scale>
        <p:origin x="-624" y="-90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0"/>
    </p:cViewPr>
  </p:sorterViewPr>
  <p:notesViewPr>
    <p:cSldViewPr>
      <p:cViewPr varScale="1">
        <p:scale>
          <a:sx n="78" d="100"/>
          <a:sy n="78" d="100"/>
        </p:scale>
        <p:origin x="-3966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F755A414-9CD3-4D77-83CE-EE8A2753C7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3585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50AC72F4-610C-4197-BD9C-AC7DAE2F7D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8702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F8557A5-6508-4633-B74C-7011868EEF57}" type="slidenum">
              <a:rPr lang="ko-KR" altLang="en-US" sz="1300"/>
              <a:pPr algn="r" defTabSz="990600"/>
              <a:t>3</a:t>
            </a:fld>
            <a:endParaRPr lang="en-US" altLang="ko-KR" sz="13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 anchor="ctr"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ü"/>
              <a:defRPr sz="2000" b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48871" y="0"/>
            <a:ext cx="7114054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054727" y="0"/>
            <a:ext cx="7072312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7572375" cy="5849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572500" cy="5500688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600" u="sng" baseline="0">
                <a:solidFill>
                  <a:schemeClr val="accent6">
                    <a:lumMod val="75000"/>
                  </a:schemeClr>
                </a:solidFill>
              </a:defRPr>
            </a:lvl1pPr>
            <a:lvl2pPr marL="365125" indent="-365125">
              <a:tabLst/>
              <a:defRPr sz="2200"/>
            </a:lvl2pPr>
            <a:lvl3pPr marL="274638" indent="-274638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Ø"/>
              <a:tabLst/>
              <a:defRPr sz="1800" b="0" baseline="0">
                <a:latin typeface="HY헤드라인M" pitchFamily="18" charset="-127"/>
                <a:ea typeface="HY헤드라인M" pitchFamily="18" charset="-127"/>
              </a:defRPr>
            </a:lvl3pPr>
            <a:lvl4pPr marL="530225" indent="-255588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800" b="0">
                <a:latin typeface="+mn-ea"/>
                <a:ea typeface="+mn-ea"/>
              </a:defRPr>
            </a:lvl4pPr>
            <a:lvl5pPr marL="806450" indent="-268288"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3"/>
          <p:cNvSpPr>
            <a:spLocks noChangeArrowheads="1"/>
          </p:cNvSpPr>
          <p:nvPr/>
        </p:nvSpPr>
        <p:spPr bwMode="gray">
          <a:xfrm>
            <a:off x="0" y="6643688"/>
            <a:ext cx="9144000" cy="215900"/>
          </a:xfrm>
          <a:prstGeom prst="rect">
            <a:avLst/>
          </a:prstGeom>
          <a:solidFill>
            <a:srgbClr val="C0C2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8072438" y="66436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/81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06" r:id="rId4"/>
    <p:sldLayoutId id="2147483907" r:id="rId5"/>
    <p:sldLayoutId id="2147483908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HY헤드라인M" pitchFamily="18" charset="-127"/>
        <a:buChar char="□"/>
        <a:defRPr sz="1400" b="1" kern="1200">
          <a:solidFill>
            <a:schemeClr val="accent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182563" indent="-182563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"/>
        <a:tabLst>
          <a:tab pos="269875" algn="l"/>
        </a:tabLst>
        <a:defRPr sz="2000" kern="1200">
          <a:solidFill>
            <a:srgbClr val="0066CC"/>
          </a:solidFill>
          <a:latin typeface="HY헤드라인M" pitchFamily="18" charset="-127"/>
          <a:ea typeface="HY헤드라인M" pitchFamily="18" charset="-127"/>
          <a:cs typeface="+mn-cs"/>
        </a:defRPr>
      </a:lvl2pPr>
      <a:lvl3pPr marL="444500" indent="-174625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1D4940"/>
        </a:buClr>
        <a:buChar char="•"/>
        <a:defRPr sz="2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3pPr>
      <a:lvl4pPr marL="714375" indent="-174625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맑은 고딕" pitchFamily="50" charset="-127"/>
          <a:ea typeface="HY헤드라인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devicemart.co.kr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7"/>
          <p:cNvSpPr>
            <a:spLocks noGrp="1"/>
          </p:cNvSpPr>
          <p:nvPr>
            <p:ph type="ctrTitle"/>
          </p:nvPr>
        </p:nvSpPr>
        <p:spPr bwMode="auto">
          <a:xfrm>
            <a:off x="2214562" y="4286250"/>
            <a:ext cx="6677918" cy="7858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ko-KR" altLang="en-US" sz="2600" dirty="0" smtClean="0"/>
              <a:t> </a:t>
            </a:r>
            <a:r>
              <a:rPr lang="ko-KR" altLang="en-US" dirty="0" smtClean="0"/>
              <a:t>아날로그 비교기와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변환기</a:t>
            </a:r>
          </a:p>
        </p:txBody>
      </p:sp>
      <p:sp>
        <p:nvSpPr>
          <p:cNvPr id="4099" name="내용 개체 틀 8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10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6" name="제목 7"/>
          <p:cNvSpPr txBox="1">
            <a:spLocks/>
          </p:cNvSpPr>
          <p:nvPr/>
        </p:nvSpPr>
        <p:spPr bwMode="auto">
          <a:xfrm>
            <a:off x="107950" y="6026150"/>
            <a:ext cx="4536058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altLang="zh-CN" sz="1600" kern="0" dirty="0" smtClean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r>
              <a:rPr lang="ko-KR" altLang="en-US" sz="1600" kern="0" dirty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동명대학교 </a:t>
            </a:r>
            <a:r>
              <a:rPr lang="ko-KR" altLang="en-US" sz="1600" kern="0" dirty="0" err="1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메카트로닉스공학과</a:t>
            </a:r>
            <a:endParaRPr lang="zh-CN" altLang="en-US" sz="1600" kern="0" dirty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endParaRPr lang="zh-CN" altLang="en-US" sz="1600" kern="0" dirty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85825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게이트</a:t>
            </a:r>
            <a:r>
              <a:rPr lang="ko-KR" altLang="en-US" dirty="0" smtClean="0"/>
              <a:t> 또는 디지털 소자에 버블이 있을 때</a:t>
            </a:r>
            <a:r>
              <a:rPr lang="en-US" altLang="ko-KR" dirty="0" smtClean="0"/>
              <a:t>/</a:t>
            </a:r>
            <a:r>
              <a:rPr lang="ko-KR" altLang="en-US" dirty="0" smtClean="0"/>
              <a:t>없을 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버블이 있으면</a:t>
            </a:r>
            <a:r>
              <a:rPr lang="en-US" altLang="ko-KR" dirty="0" smtClean="0"/>
              <a:t>, LOW</a:t>
            </a:r>
            <a:r>
              <a:rPr lang="ko-KR" altLang="en-US" dirty="0" smtClean="0"/>
              <a:t>일 때 활성화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버블이 없으면</a:t>
            </a:r>
            <a:r>
              <a:rPr lang="en-US" altLang="ko-KR" dirty="0" smtClean="0"/>
              <a:t>, HIGH</a:t>
            </a:r>
            <a:r>
              <a:rPr lang="ko-KR" altLang="en-US" dirty="0" smtClean="0"/>
              <a:t>일 때 활성화</a:t>
            </a:r>
            <a:endParaRPr lang="en-US" altLang="ko-KR" dirty="0" smtClean="0"/>
          </a:p>
          <a:p>
            <a:pPr marL="180000" lvl="3" indent="0">
              <a:buNone/>
            </a:pPr>
            <a:r>
              <a:rPr lang="en-US" altLang="ko-KR" dirty="0" smtClean="0"/>
              <a:t> 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smtClean="0"/>
              <a:t>AND </a:t>
            </a:r>
            <a:r>
              <a:rPr lang="ko-KR" altLang="en-US" dirty="0" err="1" smtClean="0"/>
              <a:t>게이트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ACME </a:t>
            </a:r>
            <a:r>
              <a:rPr lang="ko-KR" altLang="en-US" dirty="0" smtClean="0"/>
              <a:t>버블 없음</a:t>
            </a:r>
            <a:r>
              <a:rPr lang="en-US" altLang="ko-KR" dirty="0" smtClean="0"/>
              <a:t>, ADEN </a:t>
            </a:r>
            <a:r>
              <a:rPr lang="ko-KR" altLang="en-US" dirty="0" smtClean="0"/>
              <a:t>버블 있음</a:t>
            </a:r>
            <a:r>
              <a:rPr lang="en-US" altLang="ko-KR" dirty="0" smtClean="0"/>
              <a:t>, AND </a:t>
            </a:r>
            <a:r>
              <a:rPr lang="ko-KR" altLang="en-US" dirty="0" err="1" smtClean="0"/>
              <a:t>게이트</a:t>
            </a:r>
            <a:r>
              <a:rPr lang="ko-KR" altLang="en-US" dirty="0" smtClean="0"/>
              <a:t> 출력 버블 없음</a:t>
            </a:r>
            <a:endParaRPr lang="en-US" altLang="ko-KR" dirty="0" smtClean="0"/>
          </a:p>
          <a:p>
            <a:pPr marL="360000" lvl="3" indent="0">
              <a:buNone/>
            </a:pPr>
            <a:r>
              <a:rPr lang="en-US" altLang="ko-KR" dirty="0" smtClean="0">
                <a:sym typeface="Wingdings" pitchFamily="2" charset="2"/>
              </a:rPr>
              <a:t>  (</a:t>
            </a:r>
            <a:r>
              <a:rPr lang="ko-KR" altLang="en-US" dirty="0" smtClean="0">
                <a:sym typeface="Wingdings" pitchFamily="2" charset="2"/>
              </a:rPr>
              <a:t>동작</a:t>
            </a:r>
            <a:r>
              <a:rPr lang="en-US" altLang="ko-KR" dirty="0" smtClean="0">
                <a:sym typeface="Wingdings" pitchFamily="2" charset="2"/>
              </a:rPr>
              <a:t>) ACME=HIGH </a:t>
            </a:r>
            <a:r>
              <a:rPr lang="ko-KR" altLang="en-US" dirty="0" smtClean="0">
                <a:sym typeface="Wingdings" pitchFamily="2" charset="2"/>
              </a:rPr>
              <a:t>그리고</a:t>
            </a:r>
            <a:r>
              <a:rPr lang="en-US" altLang="ko-KR" dirty="0" smtClean="0">
                <a:sym typeface="Wingdings" pitchFamily="2" charset="2"/>
              </a:rPr>
              <a:t>(AND </a:t>
            </a:r>
            <a:r>
              <a:rPr lang="ko-KR" altLang="en-US" dirty="0" err="1" smtClean="0">
                <a:sym typeface="Wingdings" pitchFamily="2" charset="2"/>
              </a:rPr>
              <a:t>게이트</a:t>
            </a:r>
            <a:r>
              <a:rPr lang="en-US" altLang="ko-KR" dirty="0" smtClean="0">
                <a:sym typeface="Wingdings" pitchFamily="2" charset="2"/>
              </a:rPr>
              <a:t>) ADEN=LOW</a:t>
            </a:r>
            <a:r>
              <a:rPr lang="ko-KR" altLang="en-US" dirty="0" smtClean="0">
                <a:sym typeface="Wingdings" pitchFamily="2" charset="2"/>
              </a:rPr>
              <a:t>이면 출력은 </a:t>
            </a:r>
            <a:r>
              <a:rPr lang="en-US" altLang="ko-KR" dirty="0" smtClean="0">
                <a:sym typeface="Wingdings" pitchFamily="2" charset="2"/>
              </a:rPr>
              <a:t>HIGH</a:t>
            </a:r>
            <a:r>
              <a:rPr lang="ko-KR" altLang="en-US" dirty="0" smtClean="0">
                <a:sym typeface="Wingdings" pitchFamily="2" charset="2"/>
              </a:rPr>
              <a:t>가 됨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628800"/>
            <a:ext cx="257999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아날로그 비교기 관련 레지스터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ACSR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아날로그 비교기의 내부 동작을 제어하고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 상태를 알림</a:t>
            </a:r>
          </a:p>
          <a:p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836" y="2400871"/>
            <a:ext cx="5305324" cy="102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5" y="3555622"/>
            <a:ext cx="7965433" cy="304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124744"/>
            <a:ext cx="8346091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SFIOR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장치의 입출력 핀에 대한 기능 설정을 담당하는 특수 레지스터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480" y="1960265"/>
            <a:ext cx="554831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171843"/>
            <a:ext cx="8136904" cy="133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ADMUX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smtClean="0"/>
              <a:t>단자에 연결될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변환기의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채널을 결정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798" y="1988840"/>
            <a:ext cx="5976664" cy="115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063" y="3371506"/>
            <a:ext cx="8165661" cy="128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아날로그 비교부의 </a:t>
            </a:r>
            <a:r>
              <a:rPr lang="en-US" altLang="ko-KR" dirty="0" smtClean="0"/>
              <a:t>+, </a:t>
            </a:r>
            <a:r>
              <a:rPr lang="ko-KR" altLang="en-US" dirty="0" smtClean="0"/>
              <a:t>－ 단자 신호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아날로그 </a:t>
            </a:r>
            <a:r>
              <a:rPr lang="ko-KR" altLang="en-US" dirty="0" err="1" smtClean="0"/>
              <a:t>비교부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+, - </a:t>
            </a:r>
            <a:r>
              <a:rPr lang="ko-KR" altLang="en-US" dirty="0" smtClean="0"/>
              <a:t>단자 연결 신호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 </a:t>
            </a:r>
            <a:r>
              <a:rPr lang="ko-KR" altLang="en-US" dirty="0" smtClean="0"/>
              <a:t>단자 </a:t>
            </a:r>
            <a:r>
              <a:rPr lang="en-US" altLang="ko-KR" dirty="0" smtClean="0"/>
              <a:t>: AIN0 </a:t>
            </a:r>
            <a:r>
              <a:rPr lang="ko-KR" altLang="en-US" dirty="0" smtClean="0"/>
              <a:t>핀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 설정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혹은 </a:t>
            </a:r>
            <a:r>
              <a:rPr lang="en-US" altLang="ko-KR" dirty="0" smtClean="0"/>
              <a:t>1.23[V] </a:t>
            </a:r>
            <a:r>
              <a:rPr lang="ko-KR" altLang="en-US" dirty="0" smtClean="0"/>
              <a:t>중 선택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smtClean="0"/>
              <a:t>단자 </a:t>
            </a:r>
            <a:r>
              <a:rPr lang="en-US" altLang="ko-KR" dirty="0" smtClean="0"/>
              <a:t>: AIN1 </a:t>
            </a:r>
            <a:r>
              <a:rPr lang="ko-KR" altLang="en-US" dirty="0" smtClean="0"/>
              <a:t>핀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 설정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ADCn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 중 선택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935219"/>
            <a:ext cx="8352928" cy="260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아날로그 </a:t>
            </a:r>
            <a:r>
              <a:rPr lang="ko-KR" altLang="en-US" dirty="0" err="1" smtClean="0"/>
              <a:t>비교부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단자에 연결되는 </a:t>
            </a:r>
            <a:r>
              <a:rPr lang="en-US" altLang="ko-KR" dirty="0" err="1" smtClean="0"/>
              <a:t>ADCn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862" y="1533302"/>
            <a:ext cx="8388424" cy="3666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아날로그 비교기 인터럽트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ACSR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ACIE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셋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전역 인터럽트</a:t>
            </a:r>
            <a:r>
              <a:rPr lang="en-US" altLang="ko-KR" dirty="0" smtClean="0"/>
              <a:t>(SREG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 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활성화되어 있는 경우 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아날로그 비교기 인터럽트 발생 시점에 인터럽트 플래그 </a:t>
            </a:r>
            <a:r>
              <a:rPr lang="en-US" altLang="ko-KR" dirty="0" smtClean="0"/>
              <a:t>ACI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셋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인터럽트 서비스 루틴 </a:t>
            </a:r>
            <a:r>
              <a:rPr lang="en-US" altLang="ko-KR" dirty="0" smtClean="0"/>
              <a:t>ISR(</a:t>
            </a:r>
            <a:r>
              <a:rPr lang="en-US" altLang="ko-KR" dirty="0" err="1" smtClean="0"/>
              <a:t>ANALOG_COMP_vect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실행되면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ACI </a:t>
            </a:r>
            <a:r>
              <a:rPr lang="ko-KR" altLang="en-US" dirty="0" smtClean="0"/>
              <a:t>플래그는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인터럽트 서비스 루틴이 실행되기 전에 </a:t>
            </a:r>
            <a:r>
              <a:rPr lang="en-US" altLang="ko-KR" dirty="0" smtClean="0"/>
              <a:t>ACI </a:t>
            </a:r>
            <a:r>
              <a:rPr lang="ko-KR" altLang="en-US" dirty="0" smtClean="0"/>
              <a:t>플래그에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기록하면</a:t>
            </a:r>
            <a:r>
              <a:rPr lang="en-US" altLang="ko-KR" dirty="0" smtClean="0"/>
              <a:t>, </a:t>
            </a:r>
          </a:p>
          <a:p>
            <a:pPr lvl="3">
              <a:buNone/>
            </a:pPr>
            <a:r>
              <a:rPr lang="en-US" altLang="ko-KR" dirty="0" smtClean="0"/>
              <a:t>    ACI </a:t>
            </a:r>
            <a:r>
              <a:rPr lang="ko-KR" altLang="en-US" dirty="0" smtClean="0"/>
              <a:t>플래그는 </a:t>
            </a:r>
            <a:r>
              <a:rPr lang="ko-KR" altLang="en-US" dirty="0" err="1" smtClean="0"/>
              <a:t>클리어되고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인터럽트 서비스 루틴은 실행되지 않음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아날로그 비교기 인터럽트 발생 시점 설정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ACSR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ACIS1~ACS0 </a:t>
            </a:r>
            <a:r>
              <a:rPr lang="ko-KR" altLang="en-US" dirty="0" smtClean="0"/>
              <a:t>비트로 설정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108" y="1916832"/>
            <a:ext cx="6912768" cy="29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아날로그 비교기 인터럽트 사용을 위한 초기화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❶ 아날로그 비교부의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단자와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단자 연결 신호 설정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10-5],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10-6]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+, - </a:t>
            </a:r>
            <a:r>
              <a:rPr lang="ko-KR" altLang="en-US" dirty="0" smtClean="0"/>
              <a:t>단자 연결 신호 설정 관련 표 참조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설정하지 않으면 </a:t>
            </a:r>
            <a:r>
              <a:rPr lang="ko-KR" altLang="en-US" dirty="0" err="1" smtClean="0"/>
              <a:t>초깃값에</a:t>
            </a:r>
            <a:r>
              <a:rPr lang="ko-KR" altLang="en-US" dirty="0" smtClean="0"/>
              <a:t> 의해 </a:t>
            </a:r>
            <a:r>
              <a:rPr lang="en-US" altLang="ko-KR" dirty="0" smtClean="0"/>
              <a:t>+, - </a:t>
            </a:r>
            <a:r>
              <a:rPr lang="ko-KR" altLang="en-US" dirty="0" smtClean="0"/>
              <a:t>단자에 </a:t>
            </a:r>
            <a:r>
              <a:rPr lang="en-US" altLang="ko-KR" dirty="0" smtClean="0"/>
              <a:t>AIN0(PE2) </a:t>
            </a:r>
            <a:r>
              <a:rPr lang="ko-KR" altLang="en-US" dirty="0" smtClean="0"/>
              <a:t>핀</a:t>
            </a:r>
            <a:r>
              <a:rPr lang="en-US" altLang="ko-KR" dirty="0" smtClean="0"/>
              <a:t>, AIN1(PE3) </a:t>
            </a:r>
            <a:r>
              <a:rPr lang="ko-KR" altLang="en-US" dirty="0" smtClean="0"/>
              <a:t>핀 연결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❷ 인터럽트가 발생되는 시점 설정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10-7]</a:t>
            </a:r>
            <a:r>
              <a:rPr lang="ko-KR" altLang="en-US" dirty="0" smtClean="0"/>
              <a:t>의 아날로그 비교기 인터럽트 발생 시점을 참고하여 설정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❸ 아날로그 비교기 인터럽트 활성화 및 전역 인터럽트 활성화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ACSR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ACIE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WinAVR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AVR GCC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sei</a:t>
            </a:r>
            <a:r>
              <a:rPr lang="en-US" altLang="ko-KR" dirty="0" smtClean="0"/>
              <a:t>( ); </a:t>
            </a:r>
            <a:r>
              <a:rPr lang="ko-KR" altLang="en-US" dirty="0" smtClean="0"/>
              <a:t>명령으로 전역인터럽트를 활성화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❹ 아날로그 비교기 인터럽트 서비스 루틴 작성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아날로그 비교기 인터럽트 서비스 루틴 </a:t>
            </a:r>
            <a:r>
              <a:rPr lang="en-US" altLang="ko-KR" dirty="0" smtClean="0"/>
              <a:t>ISR(</a:t>
            </a:r>
            <a:r>
              <a:rPr lang="en-US" altLang="ko-KR" dirty="0" err="1" smtClean="0"/>
              <a:t>ANALOG_COMP_vect</a:t>
            </a:r>
            <a:r>
              <a:rPr lang="en-US" altLang="ko-KR" dirty="0" smtClean="0"/>
              <a:t>){ }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인터럽트 서비스 루틴에서 사용하는 모든 변수는 </a:t>
            </a:r>
            <a:r>
              <a:rPr lang="en-US" altLang="ko-KR" dirty="0" smtClean="0"/>
              <a:t>volatile </a:t>
            </a:r>
            <a:r>
              <a:rPr lang="ko-KR" altLang="en-US" dirty="0" smtClean="0"/>
              <a:t>지시어로 선언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3"/>
          <p:cNvSpPr>
            <a:spLocks noGrp="1"/>
          </p:cNvSpPr>
          <p:nvPr>
            <p:ph idx="1"/>
          </p:nvPr>
        </p:nvSpPr>
        <p:spPr bwMode="auto">
          <a:xfrm>
            <a:off x="393700" y="980729"/>
            <a:ext cx="8358188" cy="5472607"/>
          </a:xfrm>
          <a:ln>
            <a:round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800" dirty="0" smtClean="0"/>
              <a:t>ATmega128</a:t>
            </a:r>
            <a:r>
              <a:rPr lang="ko-KR" altLang="en-US" sz="1800" dirty="0" smtClean="0"/>
              <a:t>에서 디지털 입력 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아날로그 비교기</a:t>
            </a:r>
            <a:r>
              <a:rPr lang="en-US" altLang="ko-KR" sz="1800" dirty="0" smtClean="0"/>
              <a:t>, A/D </a:t>
            </a:r>
            <a:r>
              <a:rPr lang="ko-KR" altLang="en-US" sz="1800" dirty="0" smtClean="0"/>
              <a:t>변환기 세 입력 신호의 특징을 알 수 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아날로그 비교기의 동작 특성을 이해하고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인터럽트를 이용한 인터페이스 방법을 알 수 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아날로그 비교기에 적외선 포토다이오드와 포토트랜지스터를 적용하여 검정 띠를 검출하는 방법을 실험을 통해 확인할 수 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A/D </a:t>
            </a:r>
            <a:r>
              <a:rPr lang="ko-KR" altLang="en-US" sz="1800" dirty="0" smtClean="0"/>
              <a:t>변환기의 동작 특성을 이해하고</a:t>
            </a:r>
            <a:r>
              <a:rPr lang="en-US" altLang="ko-KR" sz="1800" dirty="0" smtClean="0"/>
              <a:t>, ATmega128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A/D </a:t>
            </a:r>
            <a:r>
              <a:rPr lang="ko-KR" altLang="en-US" sz="1800" dirty="0" smtClean="0"/>
              <a:t>변환기 구동을 위한 방법을 이해할 수 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A/D </a:t>
            </a:r>
            <a:r>
              <a:rPr lang="ko-KR" altLang="en-US" sz="1800" dirty="0" smtClean="0"/>
              <a:t>변환</a:t>
            </a:r>
            <a:r>
              <a:rPr lang="en-US" altLang="ko-KR" sz="1800" dirty="0" smtClean="0"/>
              <a:t>, LCD </a:t>
            </a:r>
            <a:r>
              <a:rPr lang="ko-KR" altLang="en-US" sz="1800" dirty="0" smtClean="0"/>
              <a:t>디스플레이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외부핀</a:t>
            </a:r>
            <a:r>
              <a:rPr lang="ko-KR" altLang="en-US" sz="1800" dirty="0" smtClean="0"/>
              <a:t> 인터럽트를 서로 결합하여 프로그램을 개발할 수 있다</a:t>
            </a:r>
            <a:r>
              <a:rPr lang="en-US" altLang="ko-KR" sz="1800" dirty="0" smtClean="0"/>
              <a:t>.</a:t>
            </a:r>
          </a:p>
          <a:p>
            <a:r>
              <a:rPr lang="en-US" altLang="ko-KR" sz="1800" dirty="0" smtClean="0"/>
              <a:t>ASM </a:t>
            </a:r>
            <a:r>
              <a:rPr lang="ko-KR" altLang="en-US" sz="1800" dirty="0" smtClean="0"/>
              <a:t>차트를 이용하여 상태도로부터 단일 모드와 연속 모드 동작을 수행하는 프로그램 개발 방법을 알 수 있다</a:t>
            </a:r>
            <a:r>
              <a:rPr lang="en-US" altLang="ko-KR" sz="1800" dirty="0" smtClean="0"/>
              <a:t>.</a:t>
            </a:r>
            <a:endParaRPr lang="ko-KR" altLang="en-US" sz="1800" dirty="0" smtClean="0"/>
          </a:p>
        </p:txBody>
      </p:sp>
      <p:sp>
        <p:nvSpPr>
          <p:cNvPr id="5123" name="제목 5"/>
          <p:cNvSpPr>
            <a:spLocks noGrp="1"/>
          </p:cNvSpPr>
          <p:nvPr>
            <p:ph type="title"/>
          </p:nvPr>
        </p:nvSpPr>
        <p:spPr bwMode="auto">
          <a:xfrm>
            <a:off x="1049338" y="0"/>
            <a:ext cx="7113587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학습목표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적외선 포토다이오드와 포토트랜지스터 특성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적외선 포토다이오드 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포토다이오드 </a:t>
            </a:r>
            <a:r>
              <a:rPr lang="en-US" altLang="ko-KR" dirty="0" smtClean="0"/>
              <a:t>SI3311-H</a:t>
            </a:r>
            <a:r>
              <a:rPr lang="ko-KR" altLang="en-US" dirty="0" smtClean="0"/>
              <a:t> 예시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50[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전류가 흐를 때 </a:t>
            </a:r>
            <a:r>
              <a:rPr lang="en-US" altLang="ko-KR" dirty="0" smtClean="0"/>
              <a:t>1.3[V] </a:t>
            </a:r>
            <a:r>
              <a:rPr lang="ko-KR" altLang="en-US" dirty="0" smtClean="0"/>
              <a:t>전압강하</a:t>
            </a:r>
            <a:r>
              <a:rPr lang="en-US" altLang="ko-KR" dirty="0" smtClean="0"/>
              <a:t>, 25[</a:t>
            </a:r>
            <a:r>
              <a:rPr lang="en-US" altLang="ko-KR" dirty="0" err="1" smtClean="0"/>
              <a:t>mcd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광도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72" y="2959019"/>
            <a:ext cx="8496944" cy="3134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적외선 포토트랜지스터 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베이스에 광원이 입사되면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단위면적당 빛의 세기에 비례하여 아래 그림 </a:t>
            </a:r>
            <a:r>
              <a:rPr lang="en-US" altLang="ko-KR" dirty="0" smtClean="0"/>
              <a:t>(b)</a:t>
            </a:r>
            <a:r>
              <a:rPr lang="ko-KR" altLang="en-US" dirty="0" smtClean="0"/>
              <a:t>와 같은 컬렉터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이미터</a:t>
            </a:r>
            <a:r>
              <a:rPr lang="ko-KR" altLang="en-US" dirty="0" smtClean="0"/>
              <a:t> 전압</a:t>
            </a:r>
            <a:r>
              <a:rPr lang="en-US" altLang="ko-KR" dirty="0" smtClean="0"/>
              <a:t>(V</a:t>
            </a:r>
            <a:r>
              <a:rPr lang="en-US" altLang="ko-KR" baseline="-25000" dirty="0" smtClean="0"/>
              <a:t>CE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컬렉터에서 </a:t>
            </a:r>
            <a:r>
              <a:rPr lang="ko-KR" altLang="en-US" dirty="0" err="1" smtClean="0"/>
              <a:t>이미터로</a:t>
            </a:r>
            <a:r>
              <a:rPr lang="ko-KR" altLang="en-US" dirty="0" smtClean="0"/>
              <a:t> 흐르는 전류</a:t>
            </a:r>
            <a:r>
              <a:rPr lang="en-US" altLang="ko-KR" dirty="0" smtClean="0"/>
              <a:t>(I</a:t>
            </a:r>
            <a:r>
              <a:rPr lang="en-US" altLang="ko-KR" baseline="-25000" dirty="0" smtClean="0"/>
              <a:t>CEL</a:t>
            </a:r>
            <a:r>
              <a:rPr lang="en-US" altLang="ko-KR" dirty="0" smtClean="0"/>
              <a:t>) </a:t>
            </a:r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적외선 영역인 약 </a:t>
            </a:r>
            <a:r>
              <a:rPr lang="en-US" altLang="ko-KR" dirty="0" smtClean="0"/>
              <a:t>870[nm] </a:t>
            </a:r>
            <a:r>
              <a:rPr lang="ko-KR" altLang="en-US" dirty="0" smtClean="0"/>
              <a:t>파장의 빛이 상대적으로 크게 반응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620~780[nm] </a:t>
            </a:r>
            <a:r>
              <a:rPr lang="ko-KR" altLang="en-US" dirty="0" smtClean="0"/>
              <a:t>주파수의 적색에 반응하므로 조명등과 자연광에도 유의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084" y="3007226"/>
            <a:ext cx="831692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포토다이오드와 포토트랜지스터 활용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3528" y="1572612"/>
            <a:ext cx="4824536" cy="2905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25" lvl="1" indent="-365125" eaLnBrk="0" hangingPunct="0">
              <a:spcBef>
                <a:spcPct val="20000"/>
              </a:spcBef>
              <a:spcAft>
                <a:spcPts val="400"/>
              </a:spcAft>
              <a:buClr>
                <a:srgbClr val="0066CC"/>
              </a:buClr>
              <a:buSzPct val="85000"/>
              <a:buFont typeface="Wingdings" pitchFamily="2" charset="2"/>
              <a:buChar char=""/>
            </a:pPr>
            <a:r>
              <a:rPr lang="ko-KR" altLang="en-US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적외선 감지 회로 </a:t>
            </a:r>
            <a:r>
              <a:rPr lang="en-US" altLang="ko-KR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그림 </a:t>
            </a:r>
            <a:r>
              <a:rPr lang="en-US" altLang="ko-KR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10-6(a)]</a:t>
            </a:r>
          </a:p>
          <a:p>
            <a:pPr marL="274638" lvl="2" indent="-274638" eaLnBrk="0" hangingPunct="0">
              <a:lnSpc>
                <a:spcPts val="26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SzPct val="85000"/>
              <a:buFont typeface="Wingdings" pitchFamily="2" charset="2"/>
              <a:buChar char="Ø"/>
            </a:pPr>
            <a:r>
              <a:rPr lang="ko-KR" altLang="en-US" sz="1800" dirty="0" err="1" smtClean="0">
                <a:latin typeface="HY헤드라인M" pitchFamily="18" charset="-127"/>
                <a:ea typeface="HY헤드라인M" pitchFamily="18" charset="-127"/>
              </a:rPr>
              <a:t>컬렉터에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 흐르는 전류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(I</a:t>
            </a:r>
            <a:r>
              <a:rPr lang="en-US" altLang="ko-KR" sz="1800" baseline="-25000" dirty="0" smtClean="0">
                <a:latin typeface="HY헤드라인M" pitchFamily="18" charset="-127"/>
                <a:ea typeface="HY헤드라인M" pitchFamily="18" charset="-127"/>
              </a:rPr>
              <a:t>CEL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 은 베이스에 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입사하는 조도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(lx)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와 비례하는 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cm</a:t>
            </a:r>
            <a:r>
              <a:rPr lang="en-US" altLang="ko-KR" sz="1800" baseline="30000" dirty="0" smtClean="0"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당 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전력에 의해 증가</a:t>
            </a:r>
            <a:endParaRPr lang="en-US" altLang="ko-KR" sz="1800" dirty="0" smtClean="0">
              <a:latin typeface="HY헤드라인M" pitchFamily="18" charset="-127"/>
              <a:ea typeface="HY헤드라인M" pitchFamily="18" charset="-127"/>
            </a:endParaRPr>
          </a:p>
          <a:p>
            <a:pPr marL="274638" lvl="2" indent="-274638" eaLnBrk="0" hangingPunct="0">
              <a:lnSpc>
                <a:spcPts val="26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SzPct val="85000"/>
              <a:buFont typeface="Wingdings" pitchFamily="2" charset="2"/>
              <a:buChar char="Ø"/>
            </a:pP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적외선이 많이 들어오면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, I</a:t>
            </a:r>
            <a:r>
              <a:rPr lang="en-US" altLang="ko-KR" sz="1800" baseline="-25000" dirty="0" smtClean="0">
                <a:latin typeface="HY헤드라인M" pitchFamily="18" charset="-127"/>
                <a:ea typeface="HY헤드라인M" pitchFamily="18" charset="-127"/>
              </a:rPr>
              <a:t>CEL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이 증가 </a:t>
            </a:r>
            <a:endParaRPr lang="en-US" altLang="ko-KR" sz="1800" dirty="0" smtClean="0">
              <a:latin typeface="HY헤드라인M" pitchFamily="18" charset="-127"/>
              <a:ea typeface="HY헤드라인M" pitchFamily="18" charset="-127"/>
            </a:endParaRPr>
          </a:p>
          <a:p>
            <a:pPr marL="731838" lvl="3" indent="-274638" eaLnBrk="0" hangingPunct="0">
              <a:lnSpc>
                <a:spcPts val="26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SzPct val="85000"/>
              <a:buFont typeface="Arial" pitchFamily="34" charset="0"/>
              <a:buChar char="•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30[K</a:t>
            </a:r>
            <a:r>
              <a:rPr lang="el-GR" altLang="ko-KR" sz="1800" dirty="0" smtClean="0">
                <a:latin typeface="맑은 고딕" pitchFamily="50" charset="-127"/>
                <a:ea typeface="맑은 고딕" pitchFamily="50" charset="-127"/>
              </a:rPr>
              <a:t>Ω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저항의 전압강하가 커짐 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731838" lvl="3" indent="-274638" eaLnBrk="0" hangingPunct="0">
              <a:lnSpc>
                <a:spcPts val="26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SzPct val="85000"/>
              <a:buFont typeface="Arial" pitchFamily="34" charset="0"/>
              <a:buChar char="•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VO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전압은 감소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7827" y="1680260"/>
            <a:ext cx="364291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4646290" cy="5500688"/>
          </a:xfrm>
        </p:spPr>
        <p:txBody>
          <a:bodyPr/>
          <a:lstStyle/>
          <a:p>
            <a:pPr lvl="1"/>
            <a:r>
              <a:rPr lang="ko-KR" altLang="en-US" dirty="0" smtClean="0"/>
              <a:t>적외선 감지 회로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10-6(b)]</a:t>
            </a:r>
          </a:p>
          <a:p>
            <a:pPr lvl="2">
              <a:lnSpc>
                <a:spcPts val="2600"/>
              </a:lnSpc>
            </a:pPr>
            <a:r>
              <a:rPr lang="ko-KR" altLang="en-US" dirty="0" err="1" smtClean="0"/>
              <a:t>컬렉터에</a:t>
            </a:r>
            <a:r>
              <a:rPr lang="ko-KR" altLang="en-US" dirty="0" smtClean="0"/>
              <a:t> 흐르는 전류 </a:t>
            </a:r>
            <a:r>
              <a:rPr lang="en-US" altLang="ko-KR" dirty="0" smtClean="0"/>
              <a:t>I</a:t>
            </a:r>
            <a:r>
              <a:rPr lang="en-US" altLang="ko-KR" sz="1000" dirty="0" smtClean="0"/>
              <a:t>CEL</a:t>
            </a:r>
            <a:r>
              <a:rPr lang="ko-KR" altLang="en-US" dirty="0" smtClean="0"/>
              <a:t>은 베이스에 입사하는 조도</a:t>
            </a:r>
            <a:r>
              <a:rPr lang="en-US" altLang="ko-KR" dirty="0" smtClean="0"/>
              <a:t>(lx)</a:t>
            </a:r>
            <a:r>
              <a:rPr lang="ko-KR" altLang="en-US" dirty="0" smtClean="0"/>
              <a:t>와 비례하는 </a:t>
            </a:r>
            <a:r>
              <a:rPr lang="en-US" altLang="ko-KR" dirty="0" smtClean="0"/>
              <a:t>cm</a:t>
            </a:r>
            <a:r>
              <a:rPr lang="en-US" altLang="ko-KR" baseline="30000" dirty="0" smtClean="0"/>
              <a:t>2</a:t>
            </a:r>
            <a:r>
              <a:rPr lang="ko-KR" altLang="en-US" dirty="0" smtClean="0"/>
              <a:t>당 전력에 의해 증가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적외선이 많이 들어오면</a:t>
            </a:r>
            <a:r>
              <a:rPr lang="en-US" altLang="ko-KR" dirty="0" smtClean="0"/>
              <a:t>, I</a:t>
            </a:r>
            <a:r>
              <a:rPr lang="en-US" altLang="ko-KR" sz="1000" dirty="0" smtClean="0"/>
              <a:t>CEL</a:t>
            </a:r>
            <a:r>
              <a:rPr lang="ko-KR" altLang="en-US" dirty="0" smtClean="0"/>
              <a:t>이 증가 </a:t>
            </a:r>
            <a:endParaRPr lang="en-US" altLang="ko-KR" dirty="0" smtClean="0"/>
          </a:p>
          <a:p>
            <a:pPr lvl="3">
              <a:lnSpc>
                <a:spcPts val="2600"/>
              </a:lnSpc>
            </a:pPr>
            <a:r>
              <a:rPr lang="en-US" altLang="ko-KR" dirty="0" smtClean="0"/>
              <a:t>30[K</a:t>
            </a:r>
            <a:r>
              <a:rPr lang="el-GR" altLang="ko-KR" dirty="0" smtClean="0"/>
              <a:t>Ω</a:t>
            </a:r>
            <a:r>
              <a:rPr lang="en-US" altLang="ko-KR" dirty="0" smtClean="0"/>
              <a:t>] </a:t>
            </a:r>
            <a:r>
              <a:rPr lang="ko-KR" altLang="en-US" dirty="0" smtClean="0"/>
              <a:t>저항의 전압강하가 커짐 </a:t>
            </a:r>
            <a:endParaRPr lang="en-US" altLang="ko-KR" dirty="0" smtClean="0"/>
          </a:p>
          <a:p>
            <a:pPr lvl="3">
              <a:lnSpc>
                <a:spcPts val="2600"/>
              </a:lnSpc>
            </a:pPr>
            <a:r>
              <a:rPr lang="en-US" altLang="ko-KR" dirty="0" smtClean="0"/>
              <a:t>VO </a:t>
            </a:r>
            <a:r>
              <a:rPr lang="ko-KR" altLang="en-US" dirty="0" smtClean="0"/>
              <a:t>전압은 증가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en-US" altLang="ko-KR" dirty="0" smtClean="0"/>
              <a:t>VO </a:t>
            </a:r>
            <a:r>
              <a:rPr lang="ko-KR" altLang="en-US" dirty="0" smtClean="0"/>
              <a:t>전압 변화</a:t>
            </a:r>
            <a:endParaRPr lang="en-US" altLang="ko-KR" dirty="0" smtClean="0"/>
          </a:p>
          <a:p>
            <a:pPr lvl="3">
              <a:lnSpc>
                <a:spcPts val="2600"/>
              </a:lnSpc>
            </a:pPr>
            <a:r>
              <a:rPr lang="ko-KR" altLang="en-US" dirty="0" smtClean="0"/>
              <a:t>적외선 입사 </a:t>
            </a:r>
            <a:r>
              <a:rPr lang="en-US" altLang="ko-KR" dirty="0" smtClean="0">
                <a:sym typeface="Wingdings" pitchFamily="2" charset="2"/>
              </a:rPr>
              <a:t> HIGH </a:t>
            </a:r>
            <a:r>
              <a:rPr lang="ko-KR" altLang="en-US" dirty="0" smtClean="0">
                <a:sym typeface="Wingdings" pitchFamily="2" charset="2"/>
              </a:rPr>
              <a:t>전압</a:t>
            </a:r>
            <a:endParaRPr lang="en-US" altLang="ko-KR" dirty="0" smtClean="0">
              <a:sym typeface="Wingdings" pitchFamily="2" charset="2"/>
            </a:endParaRPr>
          </a:p>
          <a:p>
            <a:pPr lvl="3">
              <a:lnSpc>
                <a:spcPts val="2600"/>
              </a:lnSpc>
            </a:pPr>
            <a:r>
              <a:rPr lang="ko-KR" altLang="en-US" dirty="0" smtClean="0">
                <a:sym typeface="Wingdings" pitchFamily="2" charset="2"/>
              </a:rPr>
              <a:t>적외선 차단 </a:t>
            </a:r>
            <a:r>
              <a:rPr lang="en-US" altLang="ko-KR" dirty="0" smtClean="0">
                <a:sym typeface="Wingdings" pitchFamily="2" charset="2"/>
              </a:rPr>
              <a:t> LOW </a:t>
            </a:r>
            <a:r>
              <a:rPr lang="ko-KR" altLang="en-US" dirty="0" smtClean="0">
                <a:sym typeface="Wingdings" pitchFamily="2" charset="2"/>
              </a:rPr>
              <a:t>전압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1597978"/>
            <a:ext cx="345045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10-6(b)] </a:t>
            </a:r>
            <a:r>
              <a:rPr lang="ko-KR" altLang="en-US" dirty="0" smtClean="0"/>
              <a:t>회로 적외선 차단 감지 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책에서 제공하는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LED B/D, Ph.TR B/D, LED Holder B/D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(12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32585" y="2688248"/>
            <a:ext cx="3059216" cy="152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992661" y="5591756"/>
            <a:ext cx="17395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플라스틱 </a:t>
            </a:r>
            <a:r>
              <a:rPr lang="ko-KR" altLang="en-US" sz="1400" dirty="0" err="1" smtClean="0">
                <a:latin typeface="+mj-ea"/>
                <a:ea typeface="+mj-ea"/>
              </a:rPr>
              <a:t>부싱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제일과학</a:t>
            </a:r>
            <a:r>
              <a:rPr lang="ko-KR" altLang="en-US" sz="1400" dirty="0" smtClean="0">
                <a:latin typeface="+mj-ea"/>
              </a:rPr>
              <a:t>㈜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과학상자 부품 참조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02" y="4525412"/>
            <a:ext cx="1137878" cy="116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756794" y="5662989"/>
            <a:ext cx="220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+mj-ea"/>
                <a:ea typeface="+mj-ea"/>
              </a:rPr>
              <a:t>안지름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3mm LED </a:t>
            </a:r>
            <a:r>
              <a:rPr lang="ko-KR" altLang="en-US" sz="1200" dirty="0" err="1" smtClean="0">
                <a:latin typeface="+mj-ea"/>
                <a:ea typeface="+mj-ea"/>
              </a:rPr>
              <a:t>홀더</a:t>
            </a:r>
            <a:endParaRPr lang="en-US" altLang="ko-KR" sz="1200" dirty="0" smtClean="0">
              <a:latin typeface="+mj-ea"/>
              <a:ea typeface="+mj-ea"/>
            </a:endParaRPr>
          </a:p>
          <a:p>
            <a:pPr algn="ctr"/>
            <a:r>
              <a:rPr lang="en-US" altLang="ko-KR" sz="1200" dirty="0">
                <a:latin typeface="+mj-ea"/>
                <a:ea typeface="+mj-ea"/>
                <a:hlinkClick r:id="rId4"/>
              </a:rPr>
              <a:t>http://</a:t>
            </a:r>
            <a:r>
              <a:rPr lang="en-US" altLang="ko-KR" sz="1200" dirty="0" smtClean="0">
                <a:latin typeface="+mj-ea"/>
                <a:ea typeface="+mj-ea"/>
                <a:hlinkClick r:id="rId4"/>
              </a:rPr>
              <a:t>www.devicemart.co.kr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atin typeface="+mj-ea"/>
                <a:ea typeface="+mj-ea"/>
              </a:rPr>
              <a:t>참조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1428"/>
            <a:ext cx="1665810" cy="290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25" y="4696044"/>
            <a:ext cx="1307571" cy="81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34" y="1906784"/>
            <a:ext cx="3048174" cy="216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67544" y="4964698"/>
            <a:ext cx="1919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+mj-ea"/>
                <a:ea typeface="+mj-ea"/>
              </a:rPr>
              <a:t>LED B/D</a:t>
            </a:r>
            <a:r>
              <a:rPr lang="ko-KR" altLang="en-US" sz="1400" dirty="0" smtClean="0">
                <a:latin typeface="+mj-ea"/>
                <a:ea typeface="+mj-ea"/>
              </a:rPr>
              <a:t>에 조립된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적외선 다이오드 회로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07747" y="4996314"/>
            <a:ext cx="22974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+mj-ea"/>
                <a:ea typeface="+mj-ea"/>
              </a:rPr>
              <a:t>PH.TR B/D</a:t>
            </a:r>
            <a:r>
              <a:rPr lang="ko-KR" altLang="en-US" sz="1400" dirty="0" smtClean="0">
                <a:latin typeface="+mj-ea"/>
                <a:ea typeface="+mj-ea"/>
              </a:rPr>
              <a:t>에 조립된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포토트랜지스터를 이용한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en-US" altLang="ko-KR" sz="1400" dirty="0">
                <a:latin typeface="+mn-ea"/>
                <a:ea typeface="+mn-ea"/>
              </a:rPr>
              <a:t>[</a:t>
            </a:r>
            <a:r>
              <a:rPr lang="ko-KR" altLang="en-US" sz="1400" dirty="0">
                <a:latin typeface="+mn-ea"/>
                <a:ea typeface="+mn-ea"/>
              </a:rPr>
              <a:t>그림 </a:t>
            </a:r>
            <a:r>
              <a:rPr lang="en-US" altLang="ko-KR" sz="1400" dirty="0">
                <a:latin typeface="+mn-ea"/>
                <a:ea typeface="+mn-ea"/>
              </a:rPr>
              <a:t>10-6(b</a:t>
            </a:r>
            <a:r>
              <a:rPr lang="en-US" altLang="ko-KR" sz="1400" dirty="0" smtClean="0">
                <a:latin typeface="+mn-ea"/>
                <a:ea typeface="+mn-ea"/>
              </a:rPr>
              <a:t>)] </a:t>
            </a:r>
            <a:r>
              <a:rPr lang="ko-KR" altLang="en-US" sz="1400" dirty="0" smtClean="0">
                <a:latin typeface="+mj-ea"/>
                <a:ea typeface="+mj-ea"/>
              </a:rPr>
              <a:t>회로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64150" y="4074200"/>
            <a:ext cx="3490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+mj-ea"/>
                <a:ea typeface="+mj-ea"/>
              </a:rPr>
              <a:t>LED Holder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B/D</a:t>
            </a:r>
            <a:r>
              <a:rPr lang="ko-KR" altLang="en-US" sz="1400" dirty="0" smtClean="0">
                <a:latin typeface="+mj-ea"/>
                <a:ea typeface="+mj-ea"/>
              </a:rPr>
              <a:t>를 이용하여 조립된 모듈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29878" y="6380560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조립에 사용된 기타 부품</a:t>
            </a:r>
            <a:endParaRPr lang="ko-KR" altLang="en-US" sz="14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05171" y="4453404"/>
            <a:ext cx="4059317" cy="18959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제일과학㈜ 과학상자 부품에 고정된 모듈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 descr="C:\Users\lee\Desktop\slee\2011 마이크로컨트롤러 07\User download\PPT\검출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6" y="1412776"/>
            <a:ext cx="6240693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적외선 차단 물체 감지 모듈 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포토다이오드 한쪽에서 적외선이 방사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반대쪽에서 포토트랜지스터로 빛을 감지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중간에 있는 물체에 의해 빛의 차단 여부를 감지할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V</a:t>
            </a:r>
            <a:r>
              <a:rPr lang="en-US" altLang="ko-KR" sz="800" dirty="0" smtClean="0"/>
              <a:t>CC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5[V]</a:t>
            </a:r>
            <a:r>
              <a:rPr lang="ko-KR" altLang="en-US" dirty="0" smtClean="0"/>
              <a:t>로 사용하는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적어도 </a:t>
            </a:r>
            <a:r>
              <a:rPr lang="en-US" altLang="ko-KR" dirty="0" smtClean="0"/>
              <a:t>3.0[V] </a:t>
            </a:r>
            <a:r>
              <a:rPr lang="ko-KR" altLang="en-US" dirty="0" smtClean="0"/>
              <a:t>이상의 전압이 입력되면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HIGH </a:t>
            </a:r>
            <a:r>
              <a:rPr lang="ko-KR" altLang="en-US" dirty="0" smtClean="0"/>
              <a:t>디지털 전압레벨로 간주되어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인식</a:t>
            </a:r>
            <a:r>
              <a:rPr lang="en-US" altLang="ko-KR" dirty="0" smtClean="0"/>
              <a:t>, LOW</a:t>
            </a:r>
            <a:r>
              <a:rPr lang="ko-KR" altLang="en-US" dirty="0" smtClean="0"/>
              <a:t>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인식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439274"/>
            <a:ext cx="828092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323528" y="6084004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[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그림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10-6(b)]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회로로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적외선 차단 여부에 따른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30[cm]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거리 측정 전압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적외선 반사 감지 모듈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10-6(b)] </a:t>
            </a:r>
            <a:r>
              <a:rPr lang="ko-KR" altLang="en-US" dirty="0" smtClean="0"/>
              <a:t>회로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LED B/D,</a:t>
            </a:r>
            <a:r>
              <a:rPr lang="ko-KR" altLang="en-US" dirty="0" smtClean="0"/>
              <a:t> </a:t>
            </a:r>
            <a:r>
              <a:rPr lang="en-US" altLang="ko-KR" dirty="0" smtClean="0"/>
              <a:t>Ph. TR/VR B/D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LED Holder B/D</a:t>
            </a:r>
            <a:r>
              <a:rPr lang="ko-KR" altLang="en-US" dirty="0" smtClean="0"/>
              <a:t>와 함께 조립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안지름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3[mm] LED </a:t>
            </a:r>
            <a:r>
              <a:rPr lang="ko-KR" altLang="en-US" dirty="0" err="1" smtClean="0"/>
              <a:t>홀더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  방사 및 유입 적외선 차단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포토다이오드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포토트랜지스터</a:t>
            </a:r>
            <a:endParaRPr lang="en-US" altLang="ko-KR" dirty="0" smtClean="0"/>
          </a:p>
          <a:p>
            <a:pPr marL="439420" lvl="3" indent="0">
              <a:buNone/>
            </a:pPr>
            <a:r>
              <a:rPr lang="ko-KR" altLang="en-US" dirty="0" smtClean="0"/>
              <a:t>병렬 배치</a:t>
            </a:r>
            <a:r>
              <a:rPr lang="en-US" altLang="ko-KR" dirty="0" smtClean="0"/>
              <a:t> : 1.25 cm</a:t>
            </a:r>
            <a:r>
              <a:rPr lang="ko-KR" altLang="en-US" dirty="0" smtClean="0"/>
              <a:t> 간격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제일과학㈜의 과학상자 부품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    (</a:t>
            </a:r>
            <a:r>
              <a:rPr lang="ko-KR" altLang="en-US" dirty="0" smtClean="0"/>
              <a:t>플라스틱 </a:t>
            </a:r>
            <a:r>
              <a:rPr lang="ko-KR" altLang="en-US" dirty="0" err="1" smtClean="0"/>
              <a:t>부싱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앵글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나사</a:t>
            </a:r>
            <a:r>
              <a:rPr lang="en-US" altLang="ko-KR" dirty="0" smtClean="0"/>
              <a:t>)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56792"/>
            <a:ext cx="338968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적외선 반사 감지 모듈로 흰색 면과 검정 띠 반사 전압 측정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검정 띠는 검정색 절연 테이프 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흰색 면 반사에 의해 적외선 입사가 많은 경우 </a:t>
            </a:r>
            <a:r>
              <a:rPr lang="en-US" altLang="ko-KR" dirty="0" smtClean="0"/>
              <a:t>: 1.2[V]</a:t>
            </a:r>
          </a:p>
          <a:p>
            <a:pPr lvl="2"/>
            <a:r>
              <a:rPr lang="ko-KR" altLang="en-US" dirty="0" smtClean="0"/>
              <a:t>검정 띠 반사에 의해 적외선 입사가 적은 경우 </a:t>
            </a:r>
            <a:r>
              <a:rPr lang="en-US" altLang="ko-KR" dirty="0" smtClean="0"/>
              <a:t>: 0.5[V] 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810" y="2729468"/>
            <a:ext cx="837188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err="1" smtClean="0"/>
              <a:t>ADCn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 중 하나를 아날로그 비교기 입력으로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ACME = 1, ACEN = 0</a:t>
            </a:r>
            <a:r>
              <a:rPr lang="ko-KR" altLang="en-US" dirty="0" smtClean="0"/>
              <a:t>으로 설정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ADCn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</a:t>
            </a:r>
            <a:r>
              <a:rPr lang="en-US" altLang="ko-KR" dirty="0" smtClean="0"/>
              <a:t>(n=0 ~ 7)</a:t>
            </a:r>
            <a:r>
              <a:rPr lang="ko-KR" altLang="en-US" dirty="0" smtClean="0"/>
              <a:t> 중 하나를 선택하여 아날로그 비교기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단자에 연결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020" y="2412486"/>
            <a:ext cx="5527724" cy="341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95536" y="1285875"/>
            <a:ext cx="8748464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디지털 입력 핀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, A/D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아날로그 비교기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활용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적외선 센서를 이용한 검정 띠 검출 문턱전압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아날로그 비교기를 이용한 검정 띠 검출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변환기 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을 이용한 고휘도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LED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밝기 제어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LED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차동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신호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광센서를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이용한 거리 측정</a:t>
            </a:r>
          </a:p>
        </p:txBody>
      </p:sp>
      <p:sp>
        <p:nvSpPr>
          <p:cNvPr id="6147" name="제목 4"/>
          <p:cNvSpPr>
            <a:spLocks noGrp="1"/>
          </p:cNvSpPr>
          <p:nvPr>
            <p:ph type="title"/>
          </p:nvPr>
        </p:nvSpPr>
        <p:spPr bwMode="auto">
          <a:xfrm>
            <a:off x="1054100" y="0"/>
            <a:ext cx="7072313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포토다이오드와 포토트랜지스터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활용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적외선 감지 회로를 이용한 흰색 면 거리 감지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흰색 면에 반사되는 적외선 양을 거리에 따라 변화되는 </a:t>
            </a:r>
            <a:r>
              <a:rPr lang="en-US" altLang="ko-KR" dirty="0" smtClean="0"/>
              <a:t>VO </a:t>
            </a:r>
            <a:r>
              <a:rPr lang="ko-KR" altLang="en-US" dirty="0" smtClean="0"/>
              <a:t>전압으로 측정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거리 제곱 반비례 형태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거리가 멀어지면</a:t>
            </a:r>
            <a:endParaRPr lang="en-US" altLang="ko-KR" dirty="0" smtClean="0"/>
          </a:p>
          <a:p>
            <a:pPr marL="183833" lvl="2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주변 밝기에 의존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18886"/>
            <a:ext cx="5255304" cy="436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센서를 이용한 검정 띠 검출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문턱전압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 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적외선이 흰색 면과 검은색 면에서 반사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차이를 정량적으로 확인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포토다이오드에서 출력되는 적외선 양의 전류에 따른 변화를 확인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(3) </a:t>
            </a:r>
            <a:r>
              <a:rPr lang="ko-KR" altLang="en-US" dirty="0" smtClean="0"/>
              <a:t>포토트랜지스터의 베이스 창에 투과되는 적외선의 양에 따라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컬렉터와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이미터</a:t>
            </a:r>
            <a:r>
              <a:rPr lang="ko-KR" altLang="en-US" dirty="0" smtClean="0"/>
              <a:t> 사이의 전류가 달라지는 것을 확인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(4) </a:t>
            </a:r>
            <a:r>
              <a:rPr lang="ko-KR" altLang="en-US" dirty="0" smtClean="0"/>
              <a:t>흰색 면에 검정 띠를 검출할 수 있는 회로 동작을 확인하고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검출 거리에 따라 적당한 문턱전압을 결정</a:t>
            </a:r>
          </a:p>
          <a:p>
            <a:pPr marL="183833" lvl="2" indent="0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센서를 이용한 검정 띠 검출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문턱전압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5078338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절차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제공된 </a:t>
            </a:r>
            <a:r>
              <a:rPr lang="en-US" altLang="ko-KR" dirty="0" smtClean="0"/>
              <a:t>LED B/</a:t>
            </a:r>
            <a:r>
              <a:rPr lang="en-US" altLang="ko-KR" dirty="0" err="1" smtClean="0"/>
              <a:t>D,Ph</a:t>
            </a:r>
            <a:r>
              <a:rPr lang="en-US" altLang="ko-KR" dirty="0" smtClean="0"/>
              <a:t>. Ph. TR B/D, LED Holder B/D</a:t>
            </a:r>
            <a:r>
              <a:rPr lang="ko-KR" altLang="en-US" dirty="0" smtClean="0"/>
              <a:t>를 이용하여</a:t>
            </a:r>
            <a:r>
              <a:rPr lang="en-US" altLang="ko-KR" dirty="0" smtClean="0"/>
              <a:t>“[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10-8] </a:t>
            </a:r>
            <a:r>
              <a:rPr lang="ko-KR" altLang="en-US" dirty="0" smtClean="0"/>
              <a:t>적외선 반사 감지 모듈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500[k</a:t>
            </a:r>
            <a:r>
              <a:rPr lang="el-GR" altLang="ko-KR" dirty="0" smtClean="0">
                <a:latin typeface="맑은 고딕"/>
                <a:ea typeface="맑은 고딕"/>
              </a:rPr>
              <a:t>Ω</a:t>
            </a:r>
            <a:r>
              <a:rPr lang="el-GR" altLang="ko-KR" dirty="0" smtClean="0"/>
              <a:t>]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가변저항 사용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4" y="4005064"/>
            <a:ext cx="7992888" cy="257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2771800" y="4653136"/>
            <a:ext cx="720080" cy="115212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06573" y="3284984"/>
            <a:ext cx="4310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+mn-ea"/>
                <a:ea typeface="+mn-ea"/>
                <a:cs typeface="Arial Unicode MS" pitchFamily="50" charset="-127"/>
              </a:rPr>
              <a:t>500[k</a:t>
            </a:r>
            <a:r>
              <a:rPr lang="el-GR" altLang="ko-KR" sz="1600" dirty="0">
                <a:solidFill>
                  <a:srgbClr val="FF0000"/>
                </a:solidFill>
                <a:latin typeface="+mn-ea"/>
                <a:ea typeface="+mn-ea"/>
                <a:cs typeface="Arial Unicode MS" pitchFamily="50" charset="-127"/>
              </a:rPr>
              <a:t>Ω]</a:t>
            </a:r>
            <a:r>
              <a:rPr lang="en-US" altLang="ko-KR" sz="1600" dirty="0">
                <a:solidFill>
                  <a:srgbClr val="FF0000"/>
                </a:solidFill>
                <a:latin typeface="+mn-ea"/>
                <a:ea typeface="+mn-ea"/>
                <a:cs typeface="Arial Unicode MS" pitchFamily="50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+mn-ea"/>
                <a:ea typeface="+mn-ea"/>
                <a:cs typeface="Arial Unicode MS" pitchFamily="50" charset="-127"/>
              </a:rPr>
              <a:t>가변저항으로 교체</a:t>
            </a:r>
            <a:endParaRPr lang="en-US" altLang="ko-KR" sz="1600" dirty="0" smtClean="0">
              <a:solidFill>
                <a:srgbClr val="FF0000"/>
              </a:solidFill>
              <a:latin typeface="+mn-ea"/>
              <a:ea typeface="+mn-ea"/>
              <a:cs typeface="Arial Unicode MS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+mn-ea"/>
                <a:ea typeface="+mn-ea"/>
                <a:cs typeface="Arial Unicode MS" pitchFamily="50" charset="-127"/>
              </a:rPr>
              <a:t>가변저항을 조절할 수 있게 뒷면에 저항 부착</a:t>
            </a:r>
            <a:endParaRPr lang="ko-KR" altLang="en-US" sz="1600" dirty="0">
              <a:solidFill>
                <a:srgbClr val="FF0000"/>
              </a:solidFill>
              <a:latin typeface="+mn-ea"/>
              <a:ea typeface="+mn-ea"/>
              <a:cs typeface="Arial Unicode MS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131840" y="3861048"/>
            <a:ext cx="0" cy="115212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5184" y="1172126"/>
            <a:ext cx="3384515" cy="241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적외선 센서를 이용한 검정 띠 검출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문턱전압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Ph. TR B/D</a:t>
            </a:r>
            <a:r>
              <a:rPr lang="ko-KR" altLang="en-US" dirty="0" smtClean="0"/>
              <a:t>의 가변저항 </a:t>
            </a:r>
            <a:r>
              <a:rPr lang="en-US" altLang="ko-KR" dirty="0" smtClean="0"/>
              <a:t>R2 </a:t>
            </a:r>
            <a:r>
              <a:rPr lang="ko-KR" altLang="en-US" dirty="0" smtClean="0"/>
              <a:t>조절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적외선 흡수 여부에 따라 </a:t>
            </a:r>
            <a:r>
              <a:rPr lang="en-US" altLang="ko-KR" dirty="0" smtClean="0"/>
              <a:t>VO </a:t>
            </a:r>
            <a:r>
              <a:rPr lang="ko-KR" altLang="en-US" dirty="0" smtClean="0"/>
              <a:t>전압이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흰색 면 </a:t>
            </a:r>
            <a:r>
              <a:rPr lang="en-US" altLang="ko-KR" dirty="0" smtClean="0"/>
              <a:t>: 1.3[V] </a:t>
            </a:r>
            <a:r>
              <a:rPr lang="ko-KR" altLang="en-US" dirty="0" smtClean="0"/>
              <a:t>이상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검정 띠 </a:t>
            </a:r>
            <a:r>
              <a:rPr lang="en-US" altLang="ko-KR" dirty="0" smtClean="0"/>
              <a:t>: 1.3[V] </a:t>
            </a:r>
            <a:r>
              <a:rPr lang="ko-KR" altLang="en-US" dirty="0" smtClean="0"/>
              <a:t>미만이 되게 조절</a:t>
            </a:r>
            <a:endParaRPr lang="en-US" altLang="ko-KR" dirty="0" smtClean="0"/>
          </a:p>
          <a:p>
            <a:pPr marL="183833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실험 결과 측정과 적절한 </a:t>
            </a:r>
            <a:r>
              <a:rPr lang="en-US" altLang="ko-KR" dirty="0" smtClean="0"/>
              <a:t>R2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764704"/>
            <a:ext cx="2520280" cy="2569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064" y="3399740"/>
            <a:ext cx="8244408" cy="155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652" y="5179302"/>
            <a:ext cx="8242820" cy="91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비교기를 이용한 검정 띠 검출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아날로그 비교기 인터럽트를 이용한 프로그램 초기화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(2) 10.4</a:t>
            </a:r>
            <a:r>
              <a:rPr lang="ko-KR" altLang="en-US" dirty="0" smtClean="0"/>
              <a:t>절의 실험 결과를 이용하여 검정 띠 검출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(3) </a:t>
            </a:r>
            <a:r>
              <a:rPr lang="ko-KR" altLang="en-US" dirty="0" smtClean="0"/>
              <a:t>적외선 양에 따라 변하는 전압을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단자에 연결하고</a:t>
            </a:r>
            <a:r>
              <a:rPr lang="en-US" altLang="ko-KR" dirty="0" smtClean="0"/>
              <a:t>, + </a:t>
            </a:r>
            <a:r>
              <a:rPr lang="ko-KR" altLang="en-US" dirty="0" smtClean="0"/>
              <a:t>단자에 가변저항을   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    </a:t>
            </a:r>
            <a:r>
              <a:rPr lang="ko-KR" altLang="en-US" dirty="0" smtClean="0"/>
              <a:t>이용한 문턱전압을 만들어 연결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(4) </a:t>
            </a:r>
            <a:r>
              <a:rPr lang="ko-KR" altLang="en-US" dirty="0" smtClean="0"/>
              <a:t>검정 띠를 검출하여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출력하는 프로그램을 완성</a:t>
            </a:r>
          </a:p>
          <a:p>
            <a:pPr marL="183833" lvl="2" indent="0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비교기를 이용한 검정 띠 검출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회로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10[cm] </a:t>
            </a:r>
            <a:r>
              <a:rPr lang="ko-KR" altLang="en-US" dirty="0" smtClean="0"/>
              <a:t>거리에서 검정 띠 검출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인터럽트를 이용한 검정 띠 검출 프로그램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 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7992888" cy="336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모서리가 둥근 직사각형 22"/>
          <p:cNvSpPr/>
          <p:nvPr/>
        </p:nvSpPr>
        <p:spPr>
          <a:xfrm>
            <a:off x="539552" y="1556792"/>
            <a:ext cx="2088232" cy="3384376"/>
          </a:xfrm>
          <a:prstGeom prst="roundRect">
            <a:avLst>
              <a:gd name="adj" fmla="val 8864"/>
            </a:avLst>
          </a:prstGeom>
          <a:noFill/>
          <a:ln>
            <a:solidFill>
              <a:srgbClr val="CC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C33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91532" y="1669207"/>
            <a:ext cx="28729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CC33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[</a:t>
            </a:r>
            <a:r>
              <a:rPr lang="ko-KR" altLang="en-US" sz="1400" dirty="0">
                <a:solidFill>
                  <a:srgbClr val="CC33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그림 </a:t>
            </a:r>
            <a:r>
              <a:rPr lang="en-US" altLang="ko-KR" sz="1400" dirty="0">
                <a:solidFill>
                  <a:srgbClr val="CC33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10-8] </a:t>
            </a:r>
            <a:r>
              <a:rPr lang="ko-KR" altLang="en-US" sz="1400" dirty="0">
                <a:solidFill>
                  <a:srgbClr val="CC33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적외선 반사 감지 모듈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2483768" y="1823095"/>
            <a:ext cx="507764" cy="0"/>
          </a:xfrm>
          <a:prstGeom prst="straightConnector1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83568" y="2204864"/>
            <a:ext cx="504056" cy="365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330[</a:t>
            </a:r>
            <a:r>
              <a:rPr lang="el-GR" altLang="ko-KR" sz="1400" dirty="0" smtClean="0">
                <a:solidFill>
                  <a:schemeClr val="tx1"/>
                </a:solidFill>
              </a:rPr>
              <a:t>Ω</a:t>
            </a:r>
            <a:r>
              <a:rPr lang="el-GR" altLang="ko-KR" sz="1400" dirty="0">
                <a:solidFill>
                  <a:schemeClr val="tx1"/>
                </a:solidFill>
              </a:rPr>
              <a:t>]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비교기를 이용한 검정 띠 검출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아날로그 비교기 인터럽트 서비스 루틴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ACO </a:t>
            </a:r>
            <a:r>
              <a:rPr lang="ko-KR" altLang="en-US" dirty="0" smtClean="0"/>
              <a:t>결과 값에 따라 </a:t>
            </a:r>
            <a:r>
              <a:rPr lang="en-US" altLang="ko-KR" dirty="0" smtClean="0"/>
              <a:t>volatile </a:t>
            </a:r>
            <a:r>
              <a:rPr lang="ko-KR" altLang="en-US" dirty="0" smtClean="0"/>
              <a:t>지시어로 선언된 </a:t>
            </a:r>
            <a:r>
              <a:rPr lang="en-US" altLang="ko-KR" dirty="0" err="1" smtClean="0"/>
              <a:t>ac_result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</a:t>
            </a:r>
            <a:r>
              <a:rPr lang="en-US" altLang="ko-KR" dirty="0" smtClean="0"/>
              <a:t>1, 0 </a:t>
            </a:r>
            <a:r>
              <a:rPr lang="ko-KR" altLang="en-US" dirty="0" smtClean="0"/>
              <a:t>기록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아날로그 비교기 초기화 함수 </a:t>
            </a:r>
            <a:r>
              <a:rPr lang="en-US" altLang="ko-KR" dirty="0" err="1" smtClean="0"/>
              <a:t>enable_ac</a:t>
            </a:r>
            <a:r>
              <a:rPr lang="en-US" altLang="ko-KR" dirty="0" smtClean="0"/>
              <a:t>( )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41691"/>
            <a:ext cx="8136904" cy="432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549077" y="2241692"/>
            <a:ext cx="8208912" cy="432048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비교기를 이용한 검정 띠 검출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323528" y="980728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main( ) </a:t>
            </a:r>
            <a:r>
              <a:rPr lang="ko-KR" altLang="en-US" dirty="0" smtClean="0"/>
              <a:t>함수 작성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12776"/>
            <a:ext cx="7920880" cy="372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/>
        </p:nvCxnSpPr>
        <p:spPr>
          <a:xfrm>
            <a:off x="1547664" y="4221088"/>
            <a:ext cx="4896544" cy="0"/>
          </a:xfrm>
          <a:prstGeom prst="line">
            <a:avLst/>
          </a:prstGeom>
          <a:ln w="1905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27984" y="4293096"/>
            <a:ext cx="3687548" cy="1323439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PC0 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비트의 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PORTC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를 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0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으로 지운 후</a:t>
            </a:r>
            <a:endParaRPr lang="en-US" altLang="ko-KR" sz="1600" dirty="0" smtClean="0">
              <a:solidFill>
                <a:srgbClr val="CC3300"/>
              </a:solidFill>
              <a:latin typeface="+mn-ea"/>
              <a:ea typeface="+mn-ea"/>
              <a:cs typeface="Arial Unicode MS" pitchFamily="50" charset="-127"/>
            </a:endParaRPr>
          </a:p>
          <a:p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검정 띠 </a:t>
            </a:r>
            <a:r>
              <a:rPr lang="ko-KR" altLang="en-US" sz="1600" dirty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검지 여부에 따라 </a:t>
            </a:r>
            <a:endParaRPr lang="en-US" altLang="ko-KR" sz="1600" dirty="0">
              <a:solidFill>
                <a:srgbClr val="CC3300"/>
              </a:solidFill>
              <a:latin typeface="+mn-ea"/>
              <a:ea typeface="+mn-ea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0 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혹은 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1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로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 LSB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에서 결정되는</a:t>
            </a:r>
            <a:endParaRPr lang="en-US" altLang="ko-KR" sz="1600" dirty="0" smtClean="0">
              <a:solidFill>
                <a:srgbClr val="CC3300"/>
              </a:solidFill>
              <a:latin typeface="+mn-ea"/>
              <a:ea typeface="+mn-ea"/>
              <a:cs typeface="Arial Unicode MS" pitchFamily="50" charset="-127"/>
            </a:endParaRPr>
          </a:p>
          <a:p>
            <a:r>
              <a:rPr lang="en-US" altLang="ko-KR" sz="1600" dirty="0" err="1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ac_result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 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정보를 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PC0 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위치로 이동하고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/>
            </a:r>
            <a:b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</a:b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출력시켜 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LED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를 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ON/OFF</a:t>
            </a:r>
            <a:r>
              <a:rPr lang="ko-KR" altLang="en-US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시킴  </a:t>
            </a:r>
            <a:r>
              <a:rPr lang="en-US" altLang="ko-KR" sz="16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 </a:t>
            </a:r>
            <a:endParaRPr lang="ko-KR" altLang="en-US" sz="1600" dirty="0">
              <a:solidFill>
                <a:srgbClr val="CC3300"/>
              </a:solidFill>
              <a:latin typeface="+mn-ea"/>
              <a:ea typeface="+mn-ea"/>
              <a:cs typeface="Arial Unicode MS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9077" y="1412776"/>
            <a:ext cx="8208912" cy="432048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비교기를 이용한 검정 띠 검출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결과</a:t>
            </a:r>
            <a:endParaRPr lang="en-US" altLang="ko-KR" dirty="0" smtClean="0"/>
          </a:p>
          <a:p>
            <a:pPr marL="22225" lvl="1" indent="0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715645" lvl="4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marL="715645" lvl="4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/>
              <a:t>약 </a:t>
            </a:r>
            <a:r>
              <a:rPr lang="en-US" altLang="ko-KR" dirty="0" smtClean="0"/>
              <a:t>3~10[cm] </a:t>
            </a:r>
            <a:r>
              <a:rPr lang="ko-KR" altLang="en-US" dirty="0" smtClean="0"/>
              <a:t>거리를 변화하면서 검정 띠 감지 확인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주변의 밝기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가변저항 기준 전압이 검정 띠 감지 여부에 중요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PC7 </a:t>
            </a:r>
            <a:r>
              <a:rPr lang="ko-KR" altLang="en-US" dirty="0" smtClean="0"/>
              <a:t>핀 위치로 이동해 동작시키려면 프로그램은 어떻게 수정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92252"/>
            <a:ext cx="7576195" cy="2800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59632" y="4293096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흰색 면 </a:t>
            </a:r>
            <a:r>
              <a:rPr lang="en-US" altLang="ko-K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ac_result</a:t>
            </a:r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= 1, LED ON		</a:t>
            </a: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검정 띠 </a:t>
            </a:r>
            <a:r>
              <a:rPr lang="en-US" altLang="ko-K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ac_result</a:t>
            </a:r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= 0, LED OFF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비교기를 이용한 검정 띠 검출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흰색 면과 검정 띠 구분 동작 </a:t>
            </a: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10-5)</a:t>
            </a: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60" y="1558275"/>
            <a:ext cx="5133975" cy="3876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 입력 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디지털 시스템 사용신호와 자연신호의 변환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810" y="1556792"/>
            <a:ext cx="7920880" cy="257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연속 근사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방식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ADC </a:t>
            </a:r>
            <a:r>
              <a:rPr lang="ko-KR" altLang="en-US" dirty="0" smtClean="0"/>
              <a:t>데이터 레지스터</a:t>
            </a:r>
            <a:r>
              <a:rPr lang="en-US" altLang="ko-KR" dirty="0" smtClean="0"/>
              <a:t>, DAC(Digital to Analog Converter), </a:t>
            </a:r>
            <a:r>
              <a:rPr lang="ko-KR" altLang="en-US" dirty="0" smtClean="0"/>
              <a:t>샘플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홀드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아날로그 비교기가 결합된 연속 근사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방식 블록도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MSB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LSB</a:t>
            </a:r>
            <a:r>
              <a:rPr lang="ko-KR" altLang="en-US" dirty="0" smtClean="0"/>
              <a:t>까지 한 비트씩 값을 결정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232" y="2760380"/>
            <a:ext cx="787820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858250" cy="5500688"/>
          </a:xfrm>
        </p:spPr>
        <p:txBody>
          <a:bodyPr/>
          <a:lstStyle/>
          <a:p>
            <a:pPr lvl="2">
              <a:buNone/>
            </a:pPr>
            <a:r>
              <a:rPr lang="ko-KR" altLang="en-US" dirty="0" smtClean="0"/>
              <a:t>❶ 아날로그 신호를 샘플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홀드 회로에서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변환이 완료될 때까지 일정하게 유지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/>
              <a:t>❷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데이터 레지스터 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만들고</a:t>
            </a:r>
            <a:r>
              <a:rPr lang="en-US" altLang="ko-KR" dirty="0" smtClean="0"/>
              <a:t>, 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9</a:t>
            </a:r>
            <a:r>
              <a:rPr lang="ko-KR" altLang="en-US" dirty="0" smtClean="0"/>
              <a:t>로 초기화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인덱스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데이터 레지스터의 </a:t>
            </a:r>
            <a:r>
              <a:rPr lang="en-US" altLang="ko-KR" dirty="0" smtClean="0"/>
              <a:t>n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비트값을</a:t>
            </a:r>
            <a:r>
              <a:rPr lang="ko-KR" altLang="en-US" dirty="0" smtClean="0"/>
              <a:t> 설정하는 데 사용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/>
              <a:t>❸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데이터 레지스터의 </a:t>
            </a:r>
            <a:r>
              <a:rPr lang="en-US" altLang="ko-KR" dirty="0" smtClean="0"/>
              <a:t>n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비트값을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만들어  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/>
              <a:t>❹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이면 변환을 끝냄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ADC </a:t>
            </a:r>
            <a:r>
              <a:rPr lang="ko-KR" altLang="en-US" dirty="0" smtClean="0"/>
              <a:t>데이터 레지스터는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결과를 가짐</a:t>
            </a:r>
            <a:endParaRPr lang="en-US" altLang="ko-KR" dirty="0" smtClean="0"/>
          </a:p>
          <a:p>
            <a:pPr lvl="2">
              <a:buNone/>
            </a:pPr>
            <a:r>
              <a:rPr lang="ko-KR" altLang="en-US" dirty="0" smtClean="0"/>
              <a:t>❺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DAC</a:t>
            </a:r>
            <a:r>
              <a:rPr lang="ko-KR" altLang="en-US" dirty="0" smtClean="0"/>
              <a:t>의 신호                    는 아날로그 비교기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단자에 연결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8032" y="3717032"/>
            <a:ext cx="8892480" cy="2488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❻ n = n - 1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로 만듦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❼ 샘플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&amp;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홀드 신호가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DAC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신호보다 크면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단계 </a:t>
            </a:r>
            <a:r>
              <a:rPr lang="ko-KR" altLang="en-US" sz="1800" dirty="0" smtClean="0"/>
              <a:t>❸</a:t>
            </a:r>
            <a:r>
              <a:rPr kumimoji="0" lang="ko-KR" altLang="en-US" sz="18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으로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이동하여 반복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❽ 샘플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&amp;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홀드 신호가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DAC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신호보다 작으면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ADC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데이터 레지스터의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n+1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번째 비트는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0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으로 만들고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, n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번째 비트는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로 만듦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2225" lvl="1" eaLnBrk="0" latinLnBrk="0" hangingPunct="0">
              <a:spcBef>
                <a:spcPct val="20000"/>
              </a:spcBef>
              <a:spcAft>
                <a:spcPts val="400"/>
              </a:spcAft>
              <a:buClr>
                <a:srgbClr val="0066CC"/>
              </a:buClr>
              <a:buFont typeface="Wingdings" pitchFamily="2" charset="2"/>
              <a:buChar char=""/>
            </a:pPr>
            <a:endParaRPr kumimoji="0" lang="en-US" altLang="ko-KR" sz="2200" dirty="0" smtClean="0">
              <a:solidFill>
                <a:srgbClr val="0066CC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❾ 단계 ❹</a:t>
            </a:r>
            <a:r>
              <a:rPr kumimoji="0" lang="ko-KR" altLang="en-US" sz="18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로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이동하여 반복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9410" y="2220287"/>
            <a:ext cx="1626162" cy="26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3284984"/>
            <a:ext cx="1296144" cy="498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5373216"/>
            <a:ext cx="2376264" cy="26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A/D </a:t>
            </a:r>
            <a:r>
              <a:rPr lang="ko-KR" altLang="en-US" dirty="0" smtClean="0"/>
              <a:t>변환기 개요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A/D </a:t>
            </a:r>
            <a:r>
              <a:rPr lang="ko-KR" altLang="en-US" dirty="0" smtClean="0"/>
              <a:t>변환기 블록도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9324" y="816164"/>
            <a:ext cx="5184576" cy="58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ADC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16[MHz]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8[MHz]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CPU </a:t>
            </a:r>
            <a:r>
              <a:rPr lang="ko-KR" altLang="en-US" dirty="0" err="1" smtClean="0"/>
              <a:t>클록은</a:t>
            </a:r>
            <a:r>
              <a:rPr lang="ko-KR" altLang="en-US" dirty="0" smtClean="0"/>
              <a:t> 너무 빠르므로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ADC </a:t>
            </a:r>
            <a:r>
              <a:rPr lang="ko-KR" altLang="en-US" dirty="0" err="1" smtClean="0"/>
              <a:t>클록으로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사용하기 어려움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ADC </a:t>
            </a:r>
            <a:r>
              <a:rPr lang="ko-KR" altLang="en-US" dirty="0" err="1" smtClean="0"/>
              <a:t>클록으로는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50~200[kHz] </a:t>
            </a:r>
            <a:r>
              <a:rPr lang="ko-KR" altLang="en-US" dirty="0" smtClean="0"/>
              <a:t>주파수의 펄스가 적절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ADC </a:t>
            </a:r>
            <a:r>
              <a:rPr lang="ko-KR" altLang="en-US" dirty="0" err="1" smtClean="0"/>
              <a:t>프리스케일러로</a:t>
            </a:r>
            <a:r>
              <a:rPr lang="ko-KR" altLang="en-US" dirty="0" smtClean="0"/>
              <a:t> 주파수를 낮추어 사용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212976"/>
            <a:ext cx="312425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1" y="3212977"/>
            <a:ext cx="5472608" cy="25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A/D </a:t>
            </a:r>
            <a:r>
              <a:rPr lang="ko-KR" altLang="en-US" dirty="0" smtClean="0"/>
              <a:t>변환 소요 시간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❶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회로 준비 단계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ADEN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설정되면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 회로가 활성화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 </a:t>
            </a:r>
            <a:r>
              <a:rPr lang="ko-KR" altLang="en-US" dirty="0" err="1" smtClean="0"/>
              <a:t>클록이</a:t>
            </a:r>
            <a:r>
              <a:rPr lang="ko-KR" altLang="en-US" dirty="0" smtClean="0"/>
              <a:t> 안정화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A/D </a:t>
            </a:r>
            <a:r>
              <a:rPr lang="ko-KR" altLang="en-US" dirty="0" smtClean="0"/>
              <a:t>변환 채널을 변경해도 신호 안정화 필요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❷ 샘플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홀드 단계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A/D </a:t>
            </a:r>
            <a:r>
              <a:rPr lang="ko-KR" altLang="en-US" dirty="0" smtClean="0"/>
              <a:t>변환이 완료될 때까지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아날로그 신호의 전압 </a:t>
            </a:r>
            <a:r>
              <a:rPr lang="ko-KR" altLang="en-US" dirty="0" err="1" smtClean="0"/>
              <a:t>무변동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전압을 충전하는 샘플링 시간 요구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A/D </a:t>
            </a:r>
            <a:r>
              <a:rPr lang="ko-KR" altLang="en-US" dirty="0" smtClean="0"/>
              <a:t>변환이 진행되는 동안 </a:t>
            </a:r>
            <a:r>
              <a:rPr lang="ko-KR" altLang="en-US" dirty="0" err="1" smtClean="0"/>
              <a:t>샘플링된</a:t>
            </a:r>
            <a:r>
              <a:rPr lang="ko-KR" altLang="en-US" dirty="0" smtClean="0"/>
              <a:t> 전압이 일정하게 유지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❸ 연속 근사 방식에 의한 </a:t>
            </a:r>
            <a:r>
              <a:rPr lang="en-US" altLang="ko-KR" dirty="0" smtClean="0"/>
              <a:t>A/D </a:t>
            </a:r>
            <a:r>
              <a:rPr lang="ko-KR" altLang="en-US" dirty="0" err="1" smtClean="0"/>
              <a:t>변환값</a:t>
            </a:r>
            <a:r>
              <a:rPr lang="ko-KR" altLang="en-US" dirty="0" smtClean="0"/>
              <a:t> 결정 단계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MSB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LSB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비트씩 값을 결정하는 사이클이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연속으로 정상적인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시간은 </a:t>
            </a:r>
            <a:r>
              <a:rPr lang="en-US" altLang="ko-KR" dirty="0" smtClean="0"/>
              <a:t>13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ADC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사이클 소요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8353" y="3645024"/>
            <a:ext cx="5514127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ADC </a:t>
            </a:r>
            <a:r>
              <a:rPr lang="ko-KR" altLang="en-US" dirty="0" smtClean="0"/>
              <a:t>기준 전압 </a:t>
            </a:r>
            <a:r>
              <a:rPr lang="en-US" altLang="ko-KR" dirty="0" smtClean="0"/>
              <a:t>V</a:t>
            </a:r>
            <a:r>
              <a:rPr lang="en-US" altLang="ko-KR" sz="1200" dirty="0" smtClean="0"/>
              <a:t>REF</a:t>
            </a:r>
          </a:p>
          <a:p>
            <a:pPr lvl="2"/>
            <a:r>
              <a:rPr lang="en-US" altLang="ko-KR" dirty="0" smtClean="0"/>
              <a:t>GND(0[V])</a:t>
            </a:r>
            <a:r>
              <a:rPr lang="ko-KR" altLang="en-US" dirty="0" smtClean="0"/>
              <a:t> </a:t>
            </a:r>
            <a:r>
              <a:rPr lang="en-US" altLang="ko-KR" dirty="0" smtClean="0"/>
              <a:t>~</a:t>
            </a:r>
            <a:r>
              <a:rPr lang="ko-KR" altLang="en-US" dirty="0" smtClean="0"/>
              <a:t> </a:t>
            </a:r>
            <a:r>
              <a:rPr lang="en-US" altLang="ko-KR" dirty="0" smtClean="0"/>
              <a:t>V</a:t>
            </a:r>
            <a:r>
              <a:rPr lang="en-US" altLang="ko-KR" baseline="-25000" dirty="0" smtClean="0"/>
              <a:t>REF</a:t>
            </a:r>
            <a:r>
              <a:rPr lang="ko-KR" altLang="en-US" dirty="0" smtClean="0"/>
              <a:t>까지 </a:t>
            </a:r>
            <a:r>
              <a:rPr lang="en-US" altLang="ko-KR" dirty="0" smtClean="0">
                <a:sym typeface="Wingdings" pitchFamily="2" charset="2"/>
              </a:rPr>
              <a:t></a:t>
            </a:r>
            <a:r>
              <a:rPr lang="en-US" altLang="ko-KR" dirty="0" smtClean="0"/>
              <a:t> 10</a:t>
            </a:r>
            <a:r>
              <a:rPr lang="ko-KR" altLang="en-US" dirty="0" smtClean="0"/>
              <a:t>비트의 레지스터에 </a:t>
            </a:r>
            <a:r>
              <a:rPr lang="en-US" altLang="ko-KR" dirty="0" smtClean="0"/>
              <a:t>0x0 ~</a:t>
            </a:r>
            <a:r>
              <a:rPr lang="ko-KR" altLang="en-US" dirty="0" smtClean="0"/>
              <a:t> </a:t>
            </a:r>
            <a:r>
              <a:rPr lang="en-US" altLang="ko-KR" dirty="0" smtClean="0"/>
              <a:t>0x3FF</a:t>
            </a:r>
            <a:r>
              <a:rPr lang="ko-KR" altLang="en-US" dirty="0" smtClean="0"/>
              <a:t>로 변환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ADMUX </a:t>
            </a:r>
            <a:r>
              <a:rPr lang="ko-KR" altLang="en-US" dirty="0" smtClean="0"/>
              <a:t>레지스터 </a:t>
            </a:r>
            <a:r>
              <a:rPr lang="en-US" altLang="ko-KR" dirty="0" smtClean="0"/>
              <a:t>REFS1:0 </a:t>
            </a:r>
            <a:r>
              <a:rPr lang="ko-KR" altLang="en-US" dirty="0" smtClean="0"/>
              <a:t>비트로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V</a:t>
            </a:r>
            <a:r>
              <a:rPr lang="en-US" altLang="ko-KR" baseline="-25000" dirty="0" smtClean="0"/>
              <a:t>REF</a:t>
            </a:r>
            <a:r>
              <a:rPr lang="ko-KR" altLang="en-US" dirty="0" smtClean="0"/>
              <a:t>를 다음 세 가지 중 하나로 선택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AVCC</a:t>
            </a:r>
          </a:p>
          <a:p>
            <a:pPr lvl="3"/>
            <a:r>
              <a:rPr lang="ko-KR" altLang="en-US" dirty="0" smtClean="0"/>
              <a:t>내부 기준 전압</a:t>
            </a:r>
            <a:r>
              <a:rPr lang="en-US" altLang="ko-KR" dirty="0" smtClean="0"/>
              <a:t>(2.56[V])</a:t>
            </a:r>
          </a:p>
          <a:p>
            <a:pPr lvl="3"/>
            <a:r>
              <a:rPr lang="ko-KR" altLang="en-US" dirty="0" smtClean="0"/>
              <a:t>외부와 연결된 </a:t>
            </a:r>
            <a:r>
              <a:rPr lang="en-US" altLang="ko-KR" dirty="0" smtClean="0"/>
              <a:t>AREF </a:t>
            </a:r>
            <a:r>
              <a:rPr lang="ko-KR" altLang="en-US" dirty="0" smtClean="0"/>
              <a:t>핀의 전압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AREF </a:t>
            </a:r>
            <a:r>
              <a:rPr lang="ko-KR" altLang="en-US" dirty="0" smtClean="0"/>
              <a:t>핀에 </a:t>
            </a:r>
            <a:r>
              <a:rPr lang="en-US" altLang="ko-KR" dirty="0" smtClean="0"/>
              <a:t>V</a:t>
            </a:r>
            <a:r>
              <a:rPr lang="en-US" altLang="ko-KR" baseline="-25000" dirty="0" smtClean="0"/>
              <a:t>REF</a:t>
            </a:r>
            <a:r>
              <a:rPr lang="ko-KR" altLang="en-US" dirty="0" smtClean="0"/>
              <a:t> 전압이 연결되면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반드시 </a:t>
            </a:r>
            <a:r>
              <a:rPr lang="ko-KR" altLang="en-US" dirty="0" err="1" smtClean="0"/>
              <a:t>외부핀</a:t>
            </a:r>
            <a:r>
              <a:rPr lang="ko-KR" altLang="en-US" dirty="0" smtClean="0"/>
              <a:t> </a:t>
            </a:r>
            <a:r>
              <a:rPr lang="en-US" altLang="ko-KR" dirty="0" smtClean="0"/>
              <a:t>AREF </a:t>
            </a:r>
            <a:r>
              <a:rPr lang="ko-KR" altLang="en-US" dirty="0" smtClean="0"/>
              <a:t>모드로 설정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A/D </a:t>
            </a:r>
            <a:r>
              <a:rPr lang="ko-KR" altLang="en-US" dirty="0" smtClean="0"/>
              <a:t>변환을 위한 아날로그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단일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차동</a:t>
            </a:r>
            <a:r>
              <a:rPr lang="ko-KR" altLang="en-US" dirty="0" smtClean="0"/>
              <a:t> 아날로그 신호 선택 경로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34250"/>
            <a:ext cx="6706430" cy="451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A/D </a:t>
            </a:r>
            <a:r>
              <a:rPr lang="ko-KR" altLang="en-US" dirty="0" smtClean="0"/>
              <a:t>변환 신호는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단일 신호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 설정</a:t>
            </a:r>
            <a:r>
              <a:rPr lang="en-US" altLang="ko-KR" dirty="0" smtClean="0"/>
              <a:t>)</a:t>
            </a:r>
          </a:p>
          <a:p>
            <a:pPr lvl="4"/>
            <a:r>
              <a:rPr lang="en-US" altLang="ko-KR" dirty="0" smtClean="0"/>
              <a:t>ADC7~ADC0, </a:t>
            </a:r>
            <a:r>
              <a:rPr lang="ko-KR" altLang="en-US" dirty="0" err="1" smtClean="0"/>
              <a:t>밴드갭</a:t>
            </a:r>
            <a:r>
              <a:rPr lang="ko-KR" altLang="en-US" dirty="0" smtClean="0"/>
              <a:t> 기준 전압</a:t>
            </a:r>
            <a:r>
              <a:rPr lang="en-US" altLang="ko-KR" dirty="0" smtClean="0"/>
              <a:t>(1.23[V]), AGND(0[V])</a:t>
            </a:r>
          </a:p>
          <a:p>
            <a:pPr lvl="4"/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4"/>
            <a:r>
              <a:rPr lang="en-US" altLang="ko-KR" dirty="0" smtClean="0"/>
              <a:t>A/D </a:t>
            </a:r>
            <a:r>
              <a:rPr lang="ko-KR" altLang="en-US" dirty="0" err="1" smtClean="0"/>
              <a:t>변환값은</a:t>
            </a:r>
            <a:r>
              <a:rPr lang="en-US" altLang="ko-KR" dirty="0" smtClean="0"/>
              <a:t>, V</a:t>
            </a:r>
            <a:r>
              <a:rPr lang="en-US" altLang="ko-KR" sz="900" dirty="0" smtClean="0"/>
              <a:t>REF </a:t>
            </a:r>
            <a:r>
              <a:rPr lang="ko-KR" altLang="en-US" dirty="0" smtClean="0"/>
              <a:t>신호를 기준으로 </a:t>
            </a:r>
            <a:r>
              <a:rPr lang="en-US" altLang="ko-KR" dirty="0" smtClean="0"/>
              <a:t>0~1023</a:t>
            </a:r>
            <a:r>
              <a:rPr lang="ko-KR" altLang="en-US" dirty="0" smtClean="0"/>
              <a:t>에 해당되는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비트 양의 정수</a:t>
            </a:r>
            <a:endParaRPr lang="en-US" altLang="ko-KR" dirty="0" smtClean="0"/>
          </a:p>
          <a:p>
            <a:pPr marL="1144905" lvl="4" indent="0">
              <a:buNone/>
            </a:pPr>
            <a:endParaRPr lang="en-US" altLang="ko-KR" dirty="0" smtClean="0"/>
          </a:p>
          <a:p>
            <a:pPr lvl="3"/>
            <a:r>
              <a:rPr lang="ko-KR" altLang="en-US" dirty="0" err="1" smtClean="0"/>
              <a:t>차동</a:t>
            </a:r>
            <a:r>
              <a:rPr lang="ko-KR" altLang="en-US" dirty="0" smtClean="0"/>
              <a:t> 신호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10-12]</a:t>
            </a:r>
            <a:r>
              <a:rPr lang="ko-KR" altLang="en-US" dirty="0" smtClean="0"/>
              <a:t>에서 언급한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채널과 </a:t>
            </a:r>
            <a:r>
              <a:rPr lang="ko-KR" altLang="en-US" dirty="0" err="1" smtClean="0"/>
              <a:t>증폭비를</a:t>
            </a:r>
            <a:r>
              <a:rPr lang="ko-KR" altLang="en-US" dirty="0" smtClean="0"/>
              <a:t> 참조하여 선택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ADMUX(ADC Multiplexer Selection Register)</a:t>
            </a:r>
            <a:r>
              <a:rPr lang="ko-KR" altLang="en-US" dirty="0" smtClean="0"/>
              <a:t>에 의해 결정</a:t>
            </a:r>
          </a:p>
          <a:p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7365" y="2246050"/>
            <a:ext cx="4503415" cy="569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차동</a:t>
            </a:r>
            <a:r>
              <a:rPr lang="ko-KR" altLang="en-US" dirty="0" smtClean="0"/>
              <a:t> 신호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결과값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</a:t>
            </a:r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3384" y="4190404"/>
            <a:ext cx="8671104" cy="197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25" lvl="1" indent="-365125" eaLnBrk="0" latinLnBrk="0" hangingPunct="0">
              <a:spcBef>
                <a:spcPct val="20000"/>
              </a:spcBef>
              <a:spcAft>
                <a:spcPts val="400"/>
              </a:spcAft>
              <a:buClr>
                <a:srgbClr val="0066CC"/>
              </a:buClr>
              <a:buFont typeface="Wingdings" pitchFamily="2" charset="2"/>
              <a:buChar char=""/>
            </a:pPr>
            <a:r>
              <a:rPr kumimoji="0" lang="ko-KR" altLang="en-US" sz="2200" dirty="0" err="1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차동</a:t>
            </a:r>
            <a:r>
              <a:rPr kumimoji="0" lang="ko-KR" altLang="en-US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 신호 결과를 </a:t>
            </a:r>
            <a:r>
              <a:rPr kumimoji="0" lang="en-US" altLang="ko-KR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16</a:t>
            </a:r>
            <a:r>
              <a:rPr kumimoji="0" lang="ko-KR" altLang="en-US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비트 정수 변수로 변환</a:t>
            </a:r>
            <a:endParaRPr kumimoji="0" lang="en-US" altLang="ko-KR" sz="2200" dirty="0" smtClean="0">
              <a:solidFill>
                <a:srgbClr val="0066CC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비트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9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를 검사하여 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0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이면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나머지 상위 </a:t>
            </a:r>
            <a:r>
              <a:rPr kumimoji="0" lang="ko-KR" altLang="en-US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비트를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0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으로 채워 양수로 만들고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그대로 두면 됨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이면 상위 비트를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로 채워 음수로 만듦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ADC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는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10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비트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A/D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변환 데이터 레지스터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8032" y="1916832"/>
            <a:ext cx="4572000" cy="13926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변환 결과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-512~511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음수를 갖는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10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비트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2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의 보수 수체계 정수형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414" y="6196126"/>
            <a:ext cx="5832649" cy="36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59" y="1484785"/>
            <a:ext cx="3888433" cy="33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9253" y="836712"/>
            <a:ext cx="3475235" cy="3425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3086567"/>
            <a:ext cx="4514396" cy="486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단일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변환과 연속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연속 모드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ADCSRA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ADFR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셋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ADCSRA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ADSC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셋하여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시작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A/D </a:t>
            </a:r>
            <a:r>
              <a:rPr lang="ko-KR" altLang="en-US" dirty="0" smtClean="0"/>
              <a:t>변환 동작이 자동으로 반복 실행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ADIE=1</a:t>
            </a:r>
            <a:r>
              <a:rPr lang="ko-KR" altLang="en-US" dirty="0" smtClean="0"/>
              <a:t>로 설정되어 있으면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변환이 완료될 때마다 인터럽트 발생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단일 모드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ADCSRA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ADFR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ADCSRA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ADSC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셋하여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시작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A/D </a:t>
            </a:r>
            <a:r>
              <a:rPr lang="ko-KR" altLang="en-US" dirty="0" smtClean="0"/>
              <a:t>변환 동작이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실행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ADIE=1</a:t>
            </a:r>
            <a:r>
              <a:rPr lang="ko-KR" altLang="en-US" dirty="0" smtClean="0"/>
              <a:t>로 설정되어 있으면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변환이 완료되면 인터럽트 발생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 입력 핀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ATmega128</a:t>
            </a:r>
            <a:r>
              <a:rPr lang="ko-KR" altLang="en-US" dirty="0" smtClean="0"/>
              <a:t>에서 아날로그 신호를 디지털 논리값으로 변환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디지털 입력 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 중에서 입력 방향으로 설정된 디지털 입력 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디지털 전압레벨 </a:t>
            </a:r>
            <a:r>
              <a:rPr lang="en-US" altLang="ko-KR" dirty="0" smtClean="0"/>
              <a:t>LOW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에 해당하는 전압 구간에서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논리값 </a:t>
            </a:r>
            <a:r>
              <a:rPr lang="en-US" altLang="ko-KR" dirty="0" smtClean="0"/>
              <a:t>0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인식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912" y="1556793"/>
            <a:ext cx="8286560" cy="2304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잡음 줄이기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아날로그 신호 위치부터 </a:t>
            </a:r>
            <a:r>
              <a:rPr lang="en-US" altLang="ko-KR" dirty="0" smtClean="0"/>
              <a:t>ATmega128 ADC </a:t>
            </a:r>
            <a:r>
              <a:rPr lang="ko-KR" altLang="en-US" dirty="0" smtClean="0"/>
              <a:t>핀까지 거리를 최대한 짧게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신호선은</a:t>
            </a:r>
            <a:r>
              <a:rPr lang="ko-KR" altLang="en-US" dirty="0" smtClean="0"/>
              <a:t> 아날로그 </a:t>
            </a:r>
            <a:r>
              <a:rPr lang="en-US" altLang="ko-KR" dirty="0" smtClean="0"/>
              <a:t>GND </a:t>
            </a:r>
            <a:r>
              <a:rPr lang="ko-KR" altLang="en-US" dirty="0" smtClean="0"/>
              <a:t>면 위를 지나게 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신호선은</a:t>
            </a:r>
            <a:r>
              <a:rPr lang="ko-KR" altLang="en-US" dirty="0" smtClean="0"/>
              <a:t> 빠르게 </a:t>
            </a:r>
            <a:r>
              <a:rPr lang="ko-KR" altLang="en-US" dirty="0" err="1" smtClean="0"/>
              <a:t>스위칭하는</a:t>
            </a:r>
            <a:r>
              <a:rPr lang="ko-KR" altLang="en-US" dirty="0" smtClean="0"/>
              <a:t> 디지털 신호선과 멀리 떨어지게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디지털 전원 </a:t>
            </a:r>
            <a:r>
              <a:rPr lang="en-US" altLang="ko-KR" dirty="0" err="1" smtClean="0"/>
              <a:t>Vcc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변동이 아날로그 전원 </a:t>
            </a:r>
            <a:r>
              <a:rPr lang="en-US" altLang="ko-KR" dirty="0" smtClean="0"/>
              <a:t>AVCC</a:t>
            </a:r>
            <a:r>
              <a:rPr lang="ko-KR" altLang="en-US" dirty="0" smtClean="0"/>
              <a:t>에 미치는 영향 최소화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ADC </a:t>
            </a:r>
            <a:r>
              <a:rPr lang="ko-KR" altLang="en-US" dirty="0" smtClean="0"/>
              <a:t>핀과 함께 사용하는 </a:t>
            </a:r>
            <a:r>
              <a:rPr lang="en-US" altLang="ko-KR" dirty="0" smtClean="0"/>
              <a:t>F</a:t>
            </a:r>
            <a:r>
              <a:rPr lang="ko-KR" altLang="en-US" dirty="0" smtClean="0"/>
              <a:t>포트의 다른 핀을 디지털 출력으로 사용할 경우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A/D </a:t>
            </a:r>
            <a:r>
              <a:rPr lang="ko-KR" altLang="en-US" dirty="0" smtClean="0"/>
              <a:t>변환이 진행되는 동안 </a:t>
            </a:r>
            <a:r>
              <a:rPr lang="en-US" altLang="ko-KR" dirty="0" smtClean="0"/>
              <a:t>F</a:t>
            </a:r>
            <a:r>
              <a:rPr lang="ko-KR" altLang="en-US" dirty="0" smtClean="0"/>
              <a:t>포트 출력 핀의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바꾸지 않음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ADC </a:t>
            </a:r>
            <a:r>
              <a:rPr lang="ko-KR" altLang="en-US" dirty="0" smtClean="0"/>
              <a:t>잡음 절감 모드 사용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단일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변환일 때 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MCUCR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SM2~SM0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(0, 0, 1)</a:t>
            </a:r>
            <a:r>
              <a:rPr lang="ko-KR" altLang="en-US" dirty="0" smtClean="0"/>
              <a:t>로 놓고 </a:t>
            </a:r>
            <a:r>
              <a:rPr lang="en-US" altLang="ko-KR" dirty="0" smtClean="0"/>
              <a:t>SLEEP </a:t>
            </a:r>
            <a:r>
              <a:rPr lang="ko-KR" altLang="en-US" dirty="0" smtClean="0"/>
              <a:t>명령 실행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CPU</a:t>
            </a:r>
            <a:r>
              <a:rPr lang="ko-KR" altLang="en-US" dirty="0" smtClean="0"/>
              <a:t>는 정지하지만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변환은 자동으로 실행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잡음이 절감된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결과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A/D </a:t>
            </a:r>
            <a:r>
              <a:rPr lang="ko-KR" altLang="en-US" dirty="0" smtClean="0"/>
              <a:t>변환 관련 레지스터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ADMUX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REFS1, REFS0 : ADC</a:t>
            </a:r>
            <a:r>
              <a:rPr lang="ko-KR" altLang="en-US" dirty="0" smtClean="0"/>
              <a:t>의 기준 전압을 선택하는 비트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r>
              <a:rPr lang="ko-KR" altLang="en-US" dirty="0" smtClean="0"/>
              <a:t>만일 </a:t>
            </a:r>
            <a:r>
              <a:rPr lang="en-US" altLang="ko-KR" dirty="0" smtClean="0"/>
              <a:t>AREF </a:t>
            </a:r>
            <a:r>
              <a:rPr lang="ko-KR" altLang="en-US" dirty="0" smtClean="0"/>
              <a:t>핀에 외부 전압을 연결한 상태면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반드시 </a:t>
            </a:r>
            <a:r>
              <a:rPr lang="en-US" altLang="ko-KR" dirty="0" smtClean="0"/>
              <a:t>(0,0)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AVCC  </a:t>
            </a:r>
            <a:r>
              <a:rPr lang="ko-KR" altLang="en-US" dirty="0" smtClean="0"/>
              <a:t>또는 내부 기준 전압 </a:t>
            </a:r>
            <a:r>
              <a:rPr lang="en-US" altLang="ko-KR" dirty="0" smtClean="0"/>
              <a:t>2.56[V]</a:t>
            </a:r>
            <a:r>
              <a:rPr lang="ko-KR" altLang="en-US" dirty="0" smtClean="0"/>
              <a:t>를 사용하지 않음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834" y="2375505"/>
            <a:ext cx="8009367" cy="214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ADLAR : ADC </a:t>
            </a:r>
            <a:r>
              <a:rPr lang="ko-KR" altLang="en-US" dirty="0" smtClean="0"/>
              <a:t>결과 좌측 정렬 비트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ADCH, ADCL </a:t>
            </a:r>
            <a:r>
              <a:rPr lang="ko-KR" altLang="en-US" dirty="0" smtClean="0"/>
              <a:t>레지스터에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결과값 정렬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 :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비트에 결과 정렬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1 : </a:t>
            </a:r>
            <a:r>
              <a:rPr lang="ko-KR" altLang="en-US" dirty="0" smtClean="0"/>
              <a:t>왼쪽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비트에 결과 정렬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1" y="2348880"/>
            <a:ext cx="688573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741252"/>
            <a:ext cx="6840760" cy="1496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MUX4~MUX0 : </a:t>
            </a:r>
            <a:r>
              <a:rPr lang="ko-KR" altLang="en-US" dirty="0" smtClean="0"/>
              <a:t>아날로그 채널 및 </a:t>
            </a:r>
            <a:r>
              <a:rPr lang="ko-KR" altLang="en-US" dirty="0" err="1" smtClean="0"/>
              <a:t>증폭비</a:t>
            </a:r>
            <a:r>
              <a:rPr lang="ko-KR" altLang="en-US" dirty="0" smtClean="0"/>
              <a:t> 선택 비트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MUX4, MUX3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0, 0</a:t>
            </a:r>
            <a:r>
              <a:rPr lang="ko-KR" altLang="en-US" dirty="0" smtClean="0"/>
              <a:t>일 때 단일 신호 </a:t>
            </a:r>
            <a:r>
              <a:rPr lang="en-US" altLang="ko-KR" dirty="0" smtClean="0"/>
              <a:t>ADC0 ~ ADC7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0504" y="1888436"/>
            <a:ext cx="5832648" cy="274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894481"/>
            <a:ext cx="4896544" cy="570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ADCSRA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A/D </a:t>
            </a:r>
            <a:r>
              <a:rPr lang="ko-KR" altLang="en-US" dirty="0" smtClean="0"/>
              <a:t>변환 동작 제어 설정과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변환이 진행되는 상태 관찰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7020272" cy="137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3" y="3573016"/>
            <a:ext cx="8064895" cy="246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646"/>
            <a:ext cx="8064896" cy="539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en-US" altLang="ko-KR" dirty="0" smtClean="0"/>
              <a:t>ADC </a:t>
            </a:r>
            <a:r>
              <a:rPr lang="ko-KR" altLang="en-US" dirty="0" smtClean="0"/>
              <a:t>인터럽트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ADC </a:t>
            </a:r>
            <a:r>
              <a:rPr lang="ko-KR" altLang="en-US" dirty="0" smtClean="0"/>
              <a:t>인터럽트 사용을 위한 초기화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❶ V</a:t>
            </a:r>
            <a:r>
              <a:rPr lang="en-US" altLang="ko-KR" sz="800" dirty="0" smtClean="0"/>
              <a:t>REF </a:t>
            </a:r>
            <a:r>
              <a:rPr lang="ko-KR" altLang="en-US" dirty="0" smtClean="0"/>
              <a:t>신호 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❷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변환기 활성화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❸ 알맞은 </a:t>
            </a:r>
            <a:r>
              <a:rPr lang="en-US" altLang="ko-KR" dirty="0" smtClean="0"/>
              <a:t>ADC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❹ 단일 모드 또는 연속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선택</a:t>
            </a:r>
          </a:p>
          <a:p>
            <a:pPr lvl="2"/>
            <a:r>
              <a:rPr lang="ko-KR" altLang="en-US" dirty="0" smtClean="0"/>
              <a:t>❺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변환을 위한 아날로그 신호 선택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❻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인터럽트 활성화 및 전역 인터럽트 활성화 비트 설정</a:t>
            </a:r>
          </a:p>
          <a:p>
            <a:pPr lvl="2"/>
            <a:r>
              <a:rPr lang="ko-KR" altLang="en-US" dirty="0" smtClean="0"/>
              <a:t>❼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인터럽트 서비스 루틴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❽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시작 명령</a:t>
            </a:r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marL="36000" lvl="2" indent="0">
              <a:buNone/>
            </a:pPr>
            <a:r>
              <a:rPr lang="en-US" altLang="ko-KR" dirty="0" smtClean="0"/>
              <a:t>❶ V</a:t>
            </a:r>
            <a:r>
              <a:rPr lang="en-US" altLang="ko-KR" sz="1000" dirty="0" smtClean="0"/>
              <a:t>REF </a:t>
            </a:r>
            <a:r>
              <a:rPr lang="ko-KR" altLang="en-US" dirty="0" smtClean="0"/>
              <a:t>신호 결정</a:t>
            </a:r>
          </a:p>
          <a:p>
            <a:pPr lvl="3"/>
            <a:r>
              <a:rPr lang="en-US" altLang="ko-KR" dirty="0" smtClean="0"/>
              <a:t>V</a:t>
            </a:r>
            <a:r>
              <a:rPr lang="en-US" altLang="ko-KR" sz="900" dirty="0" smtClean="0"/>
              <a:t>REF </a:t>
            </a:r>
            <a:r>
              <a:rPr lang="ko-KR" altLang="en-US" dirty="0" smtClean="0"/>
              <a:t>신호를 </a:t>
            </a:r>
            <a:r>
              <a:rPr lang="ko-KR" altLang="en-US" dirty="0" err="1" smtClean="0"/>
              <a:t>외부핀</a:t>
            </a:r>
            <a:r>
              <a:rPr lang="en-US" altLang="ko-KR" dirty="0" smtClean="0"/>
              <a:t>, AVCC, </a:t>
            </a:r>
            <a:r>
              <a:rPr lang="ko-KR" altLang="en-US" dirty="0" smtClean="0"/>
              <a:t>내부 기준 전압 </a:t>
            </a:r>
            <a:r>
              <a:rPr lang="en-US" altLang="ko-KR" dirty="0" smtClean="0"/>
              <a:t>2.56[V] </a:t>
            </a:r>
            <a:r>
              <a:rPr lang="ko-KR" altLang="en-US" dirty="0" smtClean="0"/>
              <a:t>중 하나를 선택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ADMUX </a:t>
            </a:r>
            <a:r>
              <a:rPr lang="ko-KR" altLang="en-US" dirty="0" smtClean="0"/>
              <a:t>레지스터에 있는 </a:t>
            </a:r>
            <a:r>
              <a:rPr lang="en-US" altLang="ko-KR" dirty="0" smtClean="0"/>
              <a:t>REF1~REF0 </a:t>
            </a:r>
            <a:r>
              <a:rPr lang="ko-KR" altLang="en-US" dirty="0" smtClean="0"/>
              <a:t>비트로 설정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❷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변환기 활성화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ADCSRA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ADEN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❸ 알맞은 </a:t>
            </a:r>
            <a:r>
              <a:rPr lang="en-US" altLang="ko-KR" dirty="0" smtClean="0"/>
              <a:t>ADC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50~200[kHz]</a:t>
            </a:r>
            <a:r>
              <a:rPr lang="ko-KR" altLang="en-US" dirty="0" smtClean="0"/>
              <a:t>를 만족하는 </a:t>
            </a:r>
            <a:r>
              <a:rPr lang="en-US" altLang="ko-KR" dirty="0" smtClean="0"/>
              <a:t>ADC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신호 선택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[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10-10] ADCSRA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ADPS2~ADPS0 </a:t>
            </a:r>
            <a:r>
              <a:rPr lang="ko-KR" altLang="en-US" dirty="0" smtClean="0"/>
              <a:t>비트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❹ 단일 모드 또는 연속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선택</a:t>
            </a:r>
          </a:p>
          <a:p>
            <a:pPr lvl="3"/>
            <a:r>
              <a:rPr lang="ko-KR" altLang="en-US" dirty="0" smtClean="0"/>
              <a:t>단일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(ADFR=0)</a:t>
            </a:r>
          </a:p>
          <a:p>
            <a:pPr lvl="4"/>
            <a:r>
              <a:rPr lang="en-US" altLang="ko-KR" dirty="0" smtClean="0"/>
              <a:t>A/D </a:t>
            </a:r>
            <a:r>
              <a:rPr lang="ko-KR" altLang="en-US" dirty="0" smtClean="0"/>
              <a:t>변환이 완료되면</a:t>
            </a:r>
            <a:r>
              <a:rPr lang="en-US" altLang="ko-KR" dirty="0" smtClean="0"/>
              <a:t>, ADSC </a:t>
            </a:r>
            <a:r>
              <a:rPr lang="ko-KR" altLang="en-US" dirty="0" smtClean="0"/>
              <a:t>비트도 자동으로 </a:t>
            </a:r>
            <a:r>
              <a:rPr lang="ko-KR" altLang="en-US" dirty="0" err="1" smtClean="0"/>
              <a:t>클리어되고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연속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(ADFR=1)</a:t>
            </a:r>
          </a:p>
          <a:p>
            <a:pPr lvl="4"/>
            <a:r>
              <a:rPr lang="en-US" altLang="ko-KR" dirty="0" smtClean="0"/>
              <a:t>A/D </a:t>
            </a:r>
            <a:r>
              <a:rPr lang="ko-KR" altLang="en-US" dirty="0" smtClean="0"/>
              <a:t>변환이 완료되더라도</a:t>
            </a:r>
            <a:r>
              <a:rPr lang="en-US" altLang="ko-KR" dirty="0" smtClean="0"/>
              <a:t>, ADSC </a:t>
            </a:r>
            <a:r>
              <a:rPr lang="ko-KR" altLang="en-US" dirty="0" smtClean="0"/>
              <a:t>비트는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유지되고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새로운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연속적으로 수행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marL="36000" lvl="2" indent="0">
              <a:buNone/>
            </a:pPr>
            <a:r>
              <a:rPr lang="ko-KR" altLang="en-US" dirty="0" smtClean="0"/>
              <a:t>❺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변환을 위한 아날로그 신호 선택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ADMUX </a:t>
            </a:r>
            <a:r>
              <a:rPr lang="ko-KR" altLang="en-US" dirty="0" smtClean="0"/>
              <a:t>레지스터로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아날로그 신호에 연결된 채널 선택</a:t>
            </a:r>
          </a:p>
          <a:p>
            <a:pPr marL="36000" lvl="2" indent="0">
              <a:buNone/>
            </a:pPr>
            <a:r>
              <a:rPr lang="ko-KR" altLang="en-US" dirty="0" smtClean="0"/>
              <a:t>❻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인터럽트 활성화 및 전역 인터럽트 활성화 비트 설정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ADCSRA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ADIE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인터럽트를 활성화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AVR GCC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sei</a:t>
            </a:r>
            <a:r>
              <a:rPr lang="en-US" altLang="ko-KR" dirty="0" smtClean="0"/>
              <a:t>( ); </a:t>
            </a:r>
            <a:r>
              <a:rPr lang="ko-KR" altLang="en-US" dirty="0" smtClean="0"/>
              <a:t>명령으로 전역 인터럽트 활성화</a:t>
            </a:r>
          </a:p>
          <a:p>
            <a:pPr marL="36000" lvl="2" indent="0">
              <a:buNone/>
            </a:pPr>
            <a:r>
              <a:rPr lang="ko-KR" altLang="en-US" dirty="0" smtClean="0"/>
              <a:t>❼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인터럽트 서비스 루틴 작성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 </a:t>
            </a:r>
            <a:r>
              <a:rPr lang="ko-KR" altLang="en-US" dirty="0" smtClean="0"/>
              <a:t>인터럽트 서비스 루틴 </a:t>
            </a:r>
            <a:r>
              <a:rPr lang="en-US" altLang="ko-KR" dirty="0" smtClean="0"/>
              <a:t>ISR(</a:t>
            </a:r>
            <a:r>
              <a:rPr lang="en-US" altLang="ko-KR" dirty="0" err="1" smtClean="0"/>
              <a:t>ADC_vect</a:t>
            </a:r>
            <a:r>
              <a:rPr lang="en-US" altLang="ko-KR" dirty="0" smtClean="0"/>
              <a:t>){ }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사용하는 모든 변수는 </a:t>
            </a:r>
            <a:r>
              <a:rPr lang="en-US" altLang="ko-KR" dirty="0" smtClean="0"/>
              <a:t>volatile </a:t>
            </a:r>
            <a:r>
              <a:rPr lang="ko-KR" altLang="en-US" dirty="0" smtClean="0"/>
              <a:t>지시어로 선언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ADCH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ADCL</a:t>
            </a:r>
            <a:r>
              <a:rPr lang="ko-KR" altLang="en-US" dirty="0" smtClean="0"/>
              <a:t>을 결합한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비트 정수형 상수처럼 사용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❽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시작 명령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ADCSRA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ADSC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최초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변환이 실행될 때</a:t>
            </a:r>
            <a:r>
              <a:rPr lang="en-US" altLang="ko-KR" dirty="0" smtClean="0"/>
              <a:t>, 25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ADC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사이클 소요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그렇지 않은 연속모드일 때</a:t>
            </a:r>
            <a:r>
              <a:rPr lang="en-US" altLang="ko-KR" dirty="0" smtClean="0"/>
              <a:t>, 13.5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ADC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사이클 소요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디지털 입력 핀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아날로그 비교기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AIN0(+ </a:t>
            </a:r>
            <a:r>
              <a:rPr lang="ko-KR" altLang="en-US" dirty="0" smtClean="0"/>
              <a:t>단자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핀과 </a:t>
            </a:r>
            <a:r>
              <a:rPr lang="en-US" altLang="ko-KR" dirty="0" smtClean="0"/>
              <a:t>AIN1(- </a:t>
            </a:r>
            <a:r>
              <a:rPr lang="ko-KR" altLang="en-US" dirty="0" smtClean="0"/>
              <a:t>단자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핀 사이의 </a:t>
            </a:r>
            <a:r>
              <a:rPr lang="ko-KR" altLang="en-US" dirty="0" err="1" smtClean="0"/>
              <a:t>전압차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 </a:t>
            </a:r>
            <a:r>
              <a:rPr lang="ko-KR" altLang="en-US" dirty="0" smtClean="0"/>
              <a:t>단자가 클 때는 논리값 </a:t>
            </a:r>
            <a:r>
              <a:rPr lang="en-US" altLang="ko-KR" dirty="0" smtClean="0"/>
              <a:t>1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smtClean="0"/>
              <a:t>단자가 클 때는 논리값 </a:t>
            </a:r>
            <a:r>
              <a:rPr lang="en-US" altLang="ko-KR" dirty="0" smtClean="0"/>
              <a:t>0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A/D </a:t>
            </a:r>
            <a:r>
              <a:rPr lang="ko-KR" altLang="en-US" dirty="0" smtClean="0"/>
              <a:t>변환기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아날로그 신호를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비트의 디지털 숫자 데이터로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단일 신호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</a:t>
            </a:r>
            <a:r>
              <a:rPr lang="en-US" altLang="ko-KR" dirty="0" smtClean="0"/>
              <a:t>: 10</a:t>
            </a:r>
            <a:r>
              <a:rPr lang="ko-KR" altLang="en-US" dirty="0" smtClean="0"/>
              <a:t>비트 양수로 변환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차동</a:t>
            </a:r>
            <a:r>
              <a:rPr lang="ko-KR" altLang="en-US" dirty="0" smtClean="0"/>
              <a:t> 신호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</a:t>
            </a:r>
            <a:r>
              <a:rPr lang="en-US" altLang="ko-KR" dirty="0" smtClean="0"/>
              <a:t>: 10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보수 수체계 정수로 변환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ADC </a:t>
            </a:r>
            <a:r>
              <a:rPr lang="ko-KR" altLang="en-US" dirty="0" smtClean="0"/>
              <a:t>인터럽트 사용 시 주의 사항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연속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변환일 때</a:t>
            </a:r>
            <a:r>
              <a:rPr lang="en-US" altLang="ko-KR" dirty="0" smtClean="0"/>
              <a:t>, 13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ADC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사이클마다 인터럽트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인터럽트 서비스 루틴의 수행 시간을 최대한 짧게 만드는 것이 바람직함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서비스 루틴이 끝나자마자 또 다시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인터럽트 서비스 루틴이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실행되는 현상 반복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가 주 프로그램을 수행할 수 있는 시간이 현격하게 줄어듦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인터페이스를 사용하는 것이 바람직함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고휘도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밝기 제어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 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(1) ADC </a:t>
            </a:r>
            <a:r>
              <a:rPr lang="ko-KR" altLang="en-US" dirty="0" smtClean="0"/>
              <a:t>인터럽트를 이용한 연속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사용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위상정정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의 펄스 폭을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변환으로 제어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(3) </a:t>
            </a:r>
            <a:r>
              <a:rPr lang="ko-KR" altLang="en-US" dirty="0" err="1" smtClean="0"/>
              <a:t>고휘도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 2</a:t>
            </a:r>
            <a:r>
              <a:rPr lang="ko-KR" altLang="en-US" dirty="0" smtClean="0"/>
              <a:t>개를 병렬로 연결한 최대 </a:t>
            </a:r>
            <a:r>
              <a:rPr lang="en-US" altLang="ko-KR" dirty="0" smtClean="0"/>
              <a:t>60[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전류 흐름을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트랜지스터로 </a:t>
            </a:r>
            <a:r>
              <a:rPr lang="ko-KR" altLang="en-US" dirty="0" err="1" smtClean="0"/>
              <a:t>스위칭</a:t>
            </a:r>
            <a:endParaRPr lang="ko-KR" altLang="en-US" dirty="0" smtClean="0"/>
          </a:p>
          <a:p>
            <a:pPr marL="183833" lvl="2" indent="0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고휘도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밝기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회로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트랜지스터를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스위칭하여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밝기 조절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가변저항 전압을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변환하고</a:t>
            </a:r>
            <a:r>
              <a:rPr lang="en-US" altLang="ko-KR" dirty="0" smtClean="0"/>
              <a:t>, ADC </a:t>
            </a:r>
            <a:r>
              <a:rPr lang="ko-KR" altLang="en-US" dirty="0" smtClean="0"/>
              <a:t>값을 기준으로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펄스 폭 조절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16</a:t>
            </a:r>
            <a:r>
              <a:rPr lang="ko-KR" altLang="en-US" dirty="0" smtClean="0"/>
              <a:t>비트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 위상정정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50016"/>
            <a:ext cx="7200800" cy="369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고휘도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밝기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68737"/>
            <a:ext cx="6696744" cy="5456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549077" y="980728"/>
            <a:ext cx="8208912" cy="554461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고휘도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밝기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결과 및 고찰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1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 위상정정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모드로 사용하기 위해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WGM13:10=(0,0,0,1)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OC1A(PB5) </a:t>
            </a:r>
            <a:r>
              <a:rPr lang="ko-KR" altLang="en-US" dirty="0" smtClean="0"/>
              <a:t>핀의 </a:t>
            </a:r>
            <a:r>
              <a:rPr lang="ko-KR" altLang="en-US" dirty="0" err="1" smtClean="0"/>
              <a:t>비교일치</a:t>
            </a:r>
            <a:r>
              <a:rPr lang="ko-KR" altLang="en-US" dirty="0" smtClean="0"/>
              <a:t> 출력을 </a:t>
            </a:r>
            <a:r>
              <a:rPr lang="en-US" altLang="ko-KR" dirty="0" smtClean="0"/>
              <a:t>COM1A1:A0=(1,0)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TCNT1</a:t>
            </a:r>
            <a:r>
              <a:rPr lang="ko-KR" altLang="en-US" dirty="0" smtClean="0"/>
              <a:t>가 상승할 때 </a:t>
            </a:r>
            <a:r>
              <a:rPr lang="en-US" altLang="ko-KR" dirty="0" smtClean="0"/>
              <a:t>OCR1A</a:t>
            </a:r>
            <a:r>
              <a:rPr lang="ko-KR" altLang="en-US" dirty="0" smtClean="0"/>
              <a:t>와 일치하면 </a:t>
            </a:r>
            <a:r>
              <a:rPr lang="en-US" altLang="ko-KR" dirty="0" smtClean="0"/>
              <a:t>HIGH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LOW</a:t>
            </a:r>
          </a:p>
          <a:p>
            <a:pPr lvl="3"/>
            <a:r>
              <a:rPr lang="ko-KR" altLang="en-US" dirty="0" smtClean="0"/>
              <a:t>하강할 때 일치하면 </a:t>
            </a:r>
            <a:r>
              <a:rPr lang="en-US" altLang="ko-KR" dirty="0" smtClean="0"/>
              <a:t>LOW → HIGH</a:t>
            </a:r>
          </a:p>
          <a:p>
            <a:pPr lvl="2"/>
            <a:r>
              <a:rPr lang="ko-KR" altLang="en-US" dirty="0" err="1" smtClean="0"/>
              <a:t>프리스케일러를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64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CPU </a:t>
            </a:r>
            <a:r>
              <a:rPr lang="ko-KR" altLang="en-US" dirty="0" err="1" smtClean="0"/>
              <a:t>클록이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8[MHz]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주기는 </a:t>
            </a:r>
            <a:r>
              <a:rPr lang="en-US" altLang="ko-KR" dirty="0" smtClean="0"/>
              <a:t>4.08[</a:t>
            </a:r>
            <a:r>
              <a:rPr lang="en-US" altLang="ko-KR" dirty="0" err="1" smtClean="0"/>
              <a:t>msec</a:t>
            </a:r>
            <a:r>
              <a:rPr lang="en-US" altLang="ko-KR" dirty="0" smtClean="0"/>
              <a:t>]</a:t>
            </a:r>
          </a:p>
          <a:p>
            <a:pPr lvl="2"/>
            <a:r>
              <a:rPr lang="en-US" altLang="ko-KR" dirty="0" smtClean="0"/>
              <a:t>A/D </a:t>
            </a:r>
            <a:r>
              <a:rPr lang="ko-KR" altLang="en-US" dirty="0" smtClean="0"/>
              <a:t>변환용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64 </a:t>
            </a:r>
            <a:r>
              <a:rPr lang="ko-KR" altLang="en-US" dirty="0" err="1" smtClean="0"/>
              <a:t>프리스케일된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클록으로</a:t>
            </a:r>
            <a:r>
              <a:rPr lang="en-US" altLang="ko-KR" dirty="0" smtClean="0"/>
              <a:t>, 128[kHz] </a:t>
            </a:r>
            <a:r>
              <a:rPr lang="ko-KR" altLang="en-US" dirty="0" smtClean="0"/>
              <a:t>주파수 공급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ADC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비트 중 위 </a:t>
            </a:r>
            <a:r>
              <a:rPr lang="en-US" altLang="ko-KR" dirty="0" smtClean="0"/>
              <a:t>8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OCR1A </a:t>
            </a:r>
            <a:r>
              <a:rPr lang="ko-KR" altLang="en-US" dirty="0" smtClean="0"/>
              <a:t>레지스터에 대입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저항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30[</a:t>
            </a:r>
            <a:r>
              <a:rPr lang="el-GR" altLang="ko-KR" dirty="0" smtClean="0">
                <a:latin typeface="맑은 고딕"/>
                <a:ea typeface="맑은 고딕"/>
              </a:rPr>
              <a:t>Ω</a:t>
            </a:r>
            <a:r>
              <a:rPr lang="en-US" altLang="ko-KR" dirty="0" smtClean="0"/>
              <a:t>]</a:t>
            </a:r>
            <a:r>
              <a:rPr lang="ko-KR" altLang="en-US" dirty="0" smtClean="0"/>
              <a:t>으로 사용하여 </a:t>
            </a:r>
            <a:r>
              <a:rPr lang="ko-KR" altLang="en-US" dirty="0" err="1" smtClean="0"/>
              <a:t>고휘도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당 최대 </a:t>
            </a:r>
            <a:r>
              <a:rPr lang="en-US" altLang="ko-KR" dirty="0" smtClean="0"/>
              <a:t>30[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</a:t>
            </a:r>
            <a:r>
              <a:rPr lang="ko-KR" altLang="en-US" dirty="0" smtClean="0"/>
              <a:t>가 흐르게 조절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고휘도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밝기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결과 관찰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가변저항을 최대 </a:t>
            </a:r>
            <a:r>
              <a:rPr lang="en-US" altLang="ko-KR" dirty="0" smtClean="0"/>
              <a:t>5[V] </a:t>
            </a:r>
            <a:r>
              <a:rPr lang="ko-KR" altLang="en-US" dirty="0" smtClean="0"/>
              <a:t>위치에 두어 최대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값일 때</a:t>
            </a:r>
            <a:r>
              <a:rPr lang="en-US" altLang="ko-KR" dirty="0" smtClean="0"/>
              <a:t>, 59.56[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전류 관찰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가변저항을 중간 위치에 두어 </a:t>
            </a:r>
            <a:r>
              <a:rPr lang="en-US" altLang="ko-KR" dirty="0" smtClean="0"/>
              <a:t>30.83[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전류 관찰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7</a:t>
            </a:r>
            <a:r>
              <a:rPr lang="ko-KR" altLang="en-US" dirty="0" smtClean="0"/>
              <a:t>번 라인에서 </a:t>
            </a:r>
            <a:r>
              <a:rPr lang="en-US" altLang="ko-KR" dirty="0" smtClean="0"/>
              <a:t>A/D </a:t>
            </a:r>
            <a:r>
              <a:rPr lang="ko-KR" altLang="en-US" dirty="0" err="1" smtClean="0"/>
              <a:t>변환값인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ADC </a:t>
            </a:r>
            <a:r>
              <a:rPr lang="ko-KR" altLang="en-US" dirty="0" smtClean="0"/>
              <a:t>레지스터는 약 </a:t>
            </a:r>
            <a:r>
              <a:rPr lang="en-US" altLang="ko-KR" dirty="0" smtClean="0"/>
              <a:t>0x200</a:t>
            </a:r>
            <a:r>
              <a:rPr lang="ko-KR" altLang="en-US" dirty="0" smtClean="0"/>
              <a:t>이 읽히고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두 비트 우로 천이한 값 </a:t>
            </a:r>
            <a:r>
              <a:rPr lang="en-US" altLang="ko-KR" dirty="0" smtClean="0"/>
              <a:t>0x80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OCR1A </a:t>
            </a:r>
            <a:r>
              <a:rPr lang="ko-KR" altLang="en-US" dirty="0" smtClean="0"/>
              <a:t>레지스터에 할당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50% </a:t>
            </a:r>
            <a:r>
              <a:rPr lang="ko-KR" altLang="en-US" dirty="0" err="1" smtClean="0"/>
              <a:t>듀티비를</a:t>
            </a:r>
            <a:r>
              <a:rPr lang="ko-KR" altLang="en-US" dirty="0" smtClean="0"/>
              <a:t> 갖는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신호가 </a:t>
            </a:r>
            <a:r>
              <a:rPr lang="en-US" altLang="ko-KR" dirty="0" smtClean="0"/>
              <a:t>OC1A </a:t>
            </a:r>
            <a:r>
              <a:rPr lang="ko-KR" altLang="en-US" dirty="0" smtClean="0"/>
              <a:t>핀으로 출력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49548"/>
            <a:ext cx="823912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고휘도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밝기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A/D </a:t>
            </a:r>
            <a:r>
              <a:rPr lang="ko-KR" altLang="en-US" dirty="0" smtClean="0"/>
              <a:t>변환과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을 이용한 고휘도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밝기 제어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10-7)</a:t>
            </a: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969026"/>
            <a:ext cx="6838950" cy="386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(1) ADC </a:t>
            </a:r>
            <a:r>
              <a:rPr lang="ko-KR" altLang="en-US" sz="1800" dirty="0" smtClean="0">
                <a:solidFill>
                  <a:schemeClr val="tx1"/>
                </a:solidFill>
              </a:rPr>
              <a:t>인터럽트를 이용한 인터페이스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(2)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외부핀</a:t>
            </a:r>
            <a:r>
              <a:rPr lang="ko-KR" altLang="en-US" sz="1800" dirty="0" smtClean="0">
                <a:solidFill>
                  <a:schemeClr val="tx1"/>
                </a:solidFill>
              </a:rPr>
              <a:t> 인터럽트와 연동하는 인터페이스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(3) </a:t>
            </a:r>
            <a:r>
              <a:rPr lang="ko-KR" altLang="en-US" sz="1800" dirty="0" smtClean="0">
                <a:solidFill>
                  <a:schemeClr val="tx1"/>
                </a:solidFill>
              </a:rPr>
              <a:t>단일 모드 </a:t>
            </a:r>
            <a:r>
              <a:rPr lang="en-US" altLang="ko-KR" sz="1800" dirty="0" smtClean="0">
                <a:solidFill>
                  <a:schemeClr val="tx1"/>
                </a:solidFill>
              </a:rPr>
              <a:t>A/D </a:t>
            </a:r>
            <a:r>
              <a:rPr lang="ko-KR" altLang="en-US" sz="1800" dirty="0" smtClean="0">
                <a:solidFill>
                  <a:schemeClr val="tx1"/>
                </a:solidFill>
              </a:rPr>
              <a:t>변환과 연속 모드 </a:t>
            </a:r>
            <a:r>
              <a:rPr lang="en-US" altLang="ko-KR" sz="1800" dirty="0" smtClean="0">
                <a:solidFill>
                  <a:schemeClr val="tx1"/>
                </a:solidFill>
              </a:rPr>
              <a:t>A/D </a:t>
            </a:r>
            <a:r>
              <a:rPr lang="ko-KR" altLang="en-US" sz="1800" dirty="0" smtClean="0">
                <a:solidFill>
                  <a:schemeClr val="tx1"/>
                </a:solidFill>
              </a:rPr>
              <a:t>변환 수행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(4)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상태도에</a:t>
            </a:r>
            <a:r>
              <a:rPr lang="ko-KR" altLang="en-US" sz="1800" dirty="0" smtClean="0">
                <a:solidFill>
                  <a:schemeClr val="tx1"/>
                </a:solidFill>
              </a:rPr>
              <a:t> 기반한 </a:t>
            </a:r>
            <a:r>
              <a:rPr lang="en-US" altLang="ko-KR" sz="1800" dirty="0" smtClean="0">
                <a:solidFill>
                  <a:schemeClr val="tx1"/>
                </a:solidFill>
              </a:rPr>
              <a:t>ASM </a:t>
            </a:r>
            <a:r>
              <a:rPr lang="ko-KR" altLang="en-US" sz="1800" dirty="0" smtClean="0">
                <a:solidFill>
                  <a:schemeClr val="tx1"/>
                </a:solidFill>
              </a:rPr>
              <a:t>차트를 이용하여 프로그램 작성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(5) A/D </a:t>
            </a:r>
            <a:r>
              <a:rPr lang="ko-KR" altLang="en-US" sz="1800" dirty="0" smtClean="0">
                <a:solidFill>
                  <a:schemeClr val="tx1"/>
                </a:solidFill>
              </a:rPr>
              <a:t>변환 결과를 </a:t>
            </a:r>
            <a:r>
              <a:rPr lang="en-US" altLang="ko-KR" sz="1800" dirty="0" smtClean="0">
                <a:solidFill>
                  <a:schemeClr val="tx1"/>
                </a:solidFill>
              </a:rPr>
              <a:t>LCD</a:t>
            </a:r>
            <a:r>
              <a:rPr lang="ko-KR" altLang="en-US" sz="1800" dirty="0" smtClean="0">
                <a:solidFill>
                  <a:schemeClr val="tx1"/>
                </a:solidFill>
              </a:rPr>
              <a:t>에 디스플레이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1112" y="2129328"/>
            <a:ext cx="5734540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marL="22225" lvl="1" indent="0"/>
            <a:r>
              <a:rPr lang="ko-KR" altLang="en-US" dirty="0" smtClean="0"/>
              <a:t> 실험 회로 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가변저항을 </a:t>
            </a:r>
            <a:r>
              <a:rPr lang="en-US" altLang="ko-KR" dirty="0" smtClean="0"/>
              <a:t>0~5[V] </a:t>
            </a:r>
            <a:r>
              <a:rPr lang="ko-KR" altLang="en-US" dirty="0" smtClean="0"/>
              <a:t>사이로 변동하고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 결과를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 디스플레이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모드 스위치</a:t>
            </a:r>
            <a:r>
              <a:rPr lang="en-US" altLang="ko-KR" dirty="0" smtClean="0"/>
              <a:t>(MODE_SW)</a:t>
            </a:r>
            <a:r>
              <a:rPr lang="ko-KR" altLang="en-US" dirty="0" smtClean="0"/>
              <a:t>로 연속 모드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단일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전환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5[V] </a:t>
            </a:r>
            <a:r>
              <a:rPr lang="ko-KR" altLang="en-US" dirty="0" smtClean="0"/>
              <a:t>쪽으로 이동하면 연속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GO_SW</a:t>
            </a:r>
            <a:r>
              <a:rPr lang="ko-KR" altLang="en-US" dirty="0" smtClean="0"/>
              <a:t>를 누를 때마다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en-US" altLang="ko-KR" dirty="0" smtClean="0"/>
              <a:t>0[V] </a:t>
            </a:r>
            <a:r>
              <a:rPr lang="ko-KR" altLang="en-US" dirty="0" smtClean="0"/>
              <a:t>쪽으로 이동하면 단일 모드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곧바로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변환을 연속적으로 수행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상태도 및 인터럽트 서비스 개요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86682"/>
            <a:ext cx="8422833" cy="3586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아날로그 비교기 개요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아날로그 비교기 블록도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124" y="2040210"/>
            <a:ext cx="7632848" cy="4587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ASM </a:t>
            </a:r>
            <a:r>
              <a:rPr lang="ko-KR" altLang="en-US" dirty="0" smtClean="0"/>
              <a:t>차트</a:t>
            </a:r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908720"/>
            <a:ext cx="4680520" cy="5724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848" y="970134"/>
            <a:ext cx="5832648" cy="5555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" name="내용 개체 틀 23"/>
          <p:cNvGrpSpPr>
            <a:grpSpLocks noGrp="1"/>
          </p:cNvGrpSpPr>
          <p:nvPr/>
        </p:nvGrpSpPr>
        <p:grpSpPr>
          <a:xfrm>
            <a:off x="2204374" y="5128729"/>
            <a:ext cx="6185994" cy="1439971"/>
            <a:chOff x="2310389" y="4797152"/>
            <a:chExt cx="6172595" cy="1607108"/>
          </a:xfrm>
        </p:grpSpPr>
        <p:cxnSp>
          <p:nvCxnSpPr>
            <p:cNvPr id="33" name="직선 화살표 연결선 32"/>
            <p:cNvCxnSpPr/>
            <p:nvPr/>
          </p:nvCxnSpPr>
          <p:spPr>
            <a:xfrm flipH="1">
              <a:off x="2310389" y="5013176"/>
              <a:ext cx="1944216" cy="0"/>
            </a:xfrm>
            <a:prstGeom prst="straightConnector1">
              <a:avLst/>
            </a:prstGeom>
            <a:ln>
              <a:solidFill>
                <a:srgbClr val="CC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261084" y="4797152"/>
              <a:ext cx="3357736" cy="343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A/D </a:t>
              </a:r>
              <a:r>
                <a:rPr lang="ko-KR" altLang="en-US" sz="1400" dirty="0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변환 결과 </a:t>
              </a:r>
              <a:r>
                <a:rPr lang="en-US" altLang="ko-KR" sz="1400" dirty="0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ADC</a:t>
              </a:r>
              <a:r>
                <a:rPr lang="ko-KR" altLang="en-US" sz="1400" dirty="0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를 </a:t>
              </a:r>
              <a:r>
                <a:rPr lang="en-US" altLang="ko-KR" sz="1400" dirty="0" err="1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adc_result</a:t>
              </a:r>
              <a:r>
                <a:rPr lang="ko-KR" altLang="en-US" sz="1400" dirty="0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에 기록</a:t>
              </a:r>
              <a:endParaRPr lang="ko-KR" altLang="en-US" sz="1400" dirty="0">
                <a:solidFill>
                  <a:srgbClr val="CC33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H="1">
              <a:off x="2321276" y="5268550"/>
              <a:ext cx="1944216" cy="0"/>
            </a:xfrm>
            <a:prstGeom prst="straightConnector1">
              <a:avLst/>
            </a:prstGeom>
            <a:ln>
              <a:solidFill>
                <a:srgbClr val="CC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4254605" y="5106670"/>
              <a:ext cx="2114901" cy="343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A/D </a:t>
              </a:r>
              <a:r>
                <a:rPr lang="ko-KR" altLang="en-US" sz="1400" dirty="0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변환 요청 완료 응답</a:t>
              </a:r>
              <a:endParaRPr lang="ko-KR" altLang="en-US" sz="1400" dirty="0">
                <a:solidFill>
                  <a:srgbClr val="CC33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 flipV="1">
              <a:off x="4957963" y="6210708"/>
              <a:ext cx="767653" cy="7397"/>
            </a:xfrm>
            <a:prstGeom prst="straightConnector1">
              <a:avLst/>
            </a:prstGeom>
            <a:ln>
              <a:solidFill>
                <a:srgbClr val="CC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750665" y="6060759"/>
              <a:ext cx="2732319" cy="343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MODE_SW</a:t>
              </a:r>
              <a:r>
                <a:rPr lang="ko-KR" altLang="en-US" sz="1400" dirty="0" smtClean="0">
                  <a:solidFill>
                    <a:srgbClr val="CC33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가 눌릴 때 마다 전환</a:t>
              </a:r>
              <a:endParaRPr lang="ko-KR" altLang="en-US" sz="1400" dirty="0">
                <a:solidFill>
                  <a:srgbClr val="CC33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332356" y="908720"/>
            <a:ext cx="8343403" cy="561662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A/D </a:t>
            </a:r>
            <a:r>
              <a:rPr lang="ko-KR" altLang="en-US" dirty="0" smtClean="0"/>
              <a:t>변환 초기화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LCD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row, </a:t>
            </a:r>
            <a:r>
              <a:rPr lang="en-US" altLang="ko-KR" dirty="0" err="1" smtClean="0"/>
              <a:t>col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위치에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 디스플레이 함수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1074552"/>
            <a:ext cx="6826721" cy="435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332356" y="980728"/>
            <a:ext cx="8343403" cy="4536504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 main( ) </a:t>
            </a:r>
            <a:r>
              <a:rPr lang="ko-KR" altLang="en-US" dirty="0" smtClean="0"/>
              <a:t>함수 초기화 부분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핀 방향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외부핀</a:t>
            </a:r>
            <a:r>
              <a:rPr lang="ko-KR" altLang="en-US" dirty="0" smtClean="0"/>
              <a:t> 인터럽트 초기화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초기 </a:t>
            </a:r>
            <a:r>
              <a:rPr lang="en-US" altLang="ko-KR" dirty="0" smtClean="0"/>
              <a:t>LCD </a:t>
            </a:r>
            <a:r>
              <a:rPr lang="ko-KR" altLang="en-US" dirty="0" smtClean="0"/>
              <a:t>디스플레이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 모드 초기화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809" y="980729"/>
            <a:ext cx="5123295" cy="445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332356" y="908720"/>
            <a:ext cx="8343403" cy="460851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내용 개체 틀 1"/>
          <p:cNvSpPr txBox="1">
            <a:spLocks/>
          </p:cNvSpPr>
          <p:nvPr/>
        </p:nvSpPr>
        <p:spPr>
          <a:xfrm>
            <a:off x="301752" y="5805264"/>
            <a:ext cx="8503920" cy="936104"/>
          </a:xfrm>
          <a:prstGeom prst="rect">
            <a:avLst/>
          </a:prstGeom>
        </p:spPr>
        <p:txBody>
          <a:bodyPr/>
          <a:lstStyle/>
          <a:p>
            <a:pPr marL="182563" lvl="1" indent="-182563" eaLnBrk="0" latinLnBrk="0" hangingPunct="0">
              <a:spcBef>
                <a:spcPct val="200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Ø"/>
              <a:tabLst>
                <a:tab pos="269875" algn="l"/>
              </a:tabLst>
            </a:pP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차트를 프로그램으로 변환</a:t>
            </a:r>
            <a:endParaRPr lang="en-US" altLang="ko-KR" sz="1800" dirty="0" smtClean="0">
              <a:latin typeface="HY헤드라인M" pitchFamily="18" charset="-127"/>
              <a:ea typeface="HY헤드라인M" pitchFamily="18" charset="-127"/>
            </a:endParaRPr>
          </a:p>
          <a:p>
            <a:pPr marL="182563" lvl="1" indent="-182563" eaLnBrk="0" latinLnBrk="0" hangingPunct="0">
              <a:spcBef>
                <a:spcPct val="200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Ø"/>
              <a:tabLst>
                <a:tab pos="269875" algn="l"/>
              </a:tabLst>
            </a:pP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인터럽트 서비스 루틴과 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변환 요청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응답 인터페이스</a:t>
            </a:r>
            <a:endParaRPr lang="ko-KR" altLang="en-US" sz="1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3688265" cy="243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052736"/>
            <a:ext cx="4371964" cy="4721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직사각형 29"/>
          <p:cNvSpPr/>
          <p:nvPr/>
        </p:nvSpPr>
        <p:spPr>
          <a:xfrm>
            <a:off x="332356" y="980728"/>
            <a:ext cx="8560124" cy="4752528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76565" y="4144965"/>
            <a:ext cx="543739" cy="307777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요청</a:t>
            </a:r>
            <a:endParaRPr lang="ko-KR" altLang="en-US" sz="1400" dirty="0">
              <a:solidFill>
                <a:srgbClr val="CC3300"/>
              </a:solidFill>
              <a:latin typeface="+mn-ea"/>
              <a:ea typeface="+mn-ea"/>
              <a:cs typeface="Arial Unicode MS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237860" y="2256477"/>
            <a:ext cx="792088" cy="0"/>
          </a:xfrm>
          <a:prstGeom prst="line">
            <a:avLst/>
          </a:prstGeom>
          <a:ln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7"/>
          <p:cNvCxnSpPr>
            <a:stCxn id="31" idx="3"/>
          </p:cNvCxnSpPr>
          <p:nvPr/>
        </p:nvCxnSpPr>
        <p:spPr>
          <a:xfrm flipV="1">
            <a:off x="920304" y="2256480"/>
            <a:ext cx="608389" cy="2042374"/>
          </a:xfrm>
          <a:prstGeom prst="bentConnector2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1" idx="3"/>
          </p:cNvCxnSpPr>
          <p:nvPr/>
        </p:nvCxnSpPr>
        <p:spPr>
          <a:xfrm flipV="1">
            <a:off x="920304" y="2204864"/>
            <a:ext cx="4496821" cy="2093990"/>
          </a:xfrm>
          <a:prstGeom prst="bentConnector3">
            <a:avLst>
              <a:gd name="adj1" fmla="val 50000"/>
            </a:avLst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5861" y="4890646"/>
            <a:ext cx="902811" cy="307777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CC3300"/>
                </a:solidFill>
                <a:latin typeface="+mn-ea"/>
                <a:ea typeface="+mn-ea"/>
                <a:cs typeface="Arial Unicode MS" pitchFamily="50" charset="-127"/>
              </a:rPr>
              <a:t>응답확인</a:t>
            </a:r>
            <a:endParaRPr lang="ko-KR" altLang="en-US" sz="1400" dirty="0">
              <a:solidFill>
                <a:srgbClr val="CC3300"/>
              </a:solidFill>
              <a:latin typeface="+mn-ea"/>
              <a:ea typeface="+mn-ea"/>
              <a:cs typeface="Arial Unicode MS" pitchFamily="50" charset="-127"/>
            </a:endParaRPr>
          </a:p>
        </p:txBody>
      </p:sp>
      <p:cxnSp>
        <p:nvCxnSpPr>
          <p:cNvPr id="36" name="꺾인 연결선 12"/>
          <p:cNvCxnSpPr>
            <a:stCxn id="35" idx="0"/>
          </p:cNvCxnSpPr>
          <p:nvPr/>
        </p:nvCxnSpPr>
        <p:spPr>
          <a:xfrm rot="5400000" flipH="1" flipV="1">
            <a:off x="2636883" y="2595490"/>
            <a:ext cx="525541" cy="4064772"/>
          </a:xfrm>
          <a:prstGeom prst="bentConnector2">
            <a:avLst/>
          </a:prstGeom>
          <a:ln>
            <a:solidFill>
              <a:srgbClr val="CC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436096" y="2204864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932040" y="4437112"/>
            <a:ext cx="1008112" cy="0"/>
          </a:xfrm>
          <a:prstGeom prst="line">
            <a:avLst/>
          </a:prstGeom>
          <a:ln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REFS1~REFS0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(0, 0)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AREF </a:t>
            </a:r>
            <a:r>
              <a:rPr lang="ko-KR" altLang="en-US" dirty="0" smtClean="0"/>
              <a:t>핀에는 오른쪽 그림과 같이 </a:t>
            </a:r>
            <a:r>
              <a:rPr lang="en-US" altLang="ko-KR" dirty="0" smtClean="0"/>
              <a:t>V</a:t>
            </a:r>
            <a:r>
              <a:rPr lang="en-US" altLang="ko-KR" baseline="-25000" dirty="0" smtClean="0"/>
              <a:t>CC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전압이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ADPS2~ADPS0</a:t>
            </a:r>
            <a:r>
              <a:rPr lang="ko-KR" altLang="en-US" dirty="0" smtClean="0"/>
              <a:t>에 해당되는 프리스케일러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83833" lvl="2" indent="0">
              <a:buNone/>
            </a:pPr>
            <a:r>
              <a:rPr lang="en-US" altLang="ko-KR" dirty="0" smtClean="0"/>
              <a:t>   6</a:t>
            </a:r>
            <a:r>
              <a:rPr lang="ko-KR" altLang="en-US" dirty="0" smtClean="0"/>
              <a:t>으로 만들어</a:t>
            </a:r>
            <a:r>
              <a:rPr lang="en-US" altLang="ko-KR" dirty="0" smtClean="0"/>
              <a:t>, CPU </a:t>
            </a:r>
            <a:r>
              <a:rPr lang="ko-KR" altLang="en-US" dirty="0" err="1" smtClean="0"/>
              <a:t>클록을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64 </a:t>
            </a:r>
            <a:r>
              <a:rPr lang="ko-KR" altLang="en-US" dirty="0" smtClean="0"/>
              <a:t>분주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8[MHz]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125[KHz]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ADC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주파수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en-US" altLang="ko-KR" dirty="0" err="1" smtClean="0"/>
              <a:t>now_go_sw</a:t>
            </a:r>
            <a:r>
              <a:rPr lang="ko-KR" altLang="en-US" dirty="0" smtClean="0"/>
              <a:t>와 이전 </a:t>
            </a:r>
            <a:r>
              <a:rPr lang="en-US" altLang="ko-KR" dirty="0" smtClean="0"/>
              <a:t>GO_SW </a:t>
            </a:r>
            <a:r>
              <a:rPr lang="ko-KR" altLang="en-US" dirty="0" smtClean="0"/>
              <a:t>정보를 갖고 있는 </a:t>
            </a:r>
            <a:r>
              <a:rPr lang="en-US" altLang="ko-KR" dirty="0" err="1" smtClean="0"/>
              <a:t>prev_go_sw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변수를 이용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스위치가 눌리는 순간 감지</a:t>
            </a:r>
            <a:endParaRPr lang="en-US" altLang="ko-KR" dirty="0" smtClean="0"/>
          </a:p>
          <a:p>
            <a:pPr marL="849947" lvl="3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if( </a:t>
            </a:r>
            <a:r>
              <a:rPr lang="en-US" altLang="ko-KR" dirty="0" err="1" smtClean="0"/>
              <a:t>prev_go_sw</a:t>
            </a:r>
            <a:r>
              <a:rPr lang="en-US" altLang="ko-KR" dirty="0" smtClean="0"/>
              <a:t> == RELEASED &amp;&amp; </a:t>
            </a:r>
            <a:r>
              <a:rPr lang="en-US" altLang="ko-KR" dirty="0" err="1" smtClean="0"/>
              <a:t>now_go_sw</a:t>
            </a:r>
            <a:r>
              <a:rPr lang="en-US" altLang="ko-KR" dirty="0" smtClean="0"/>
              <a:t> == PRESSED)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052736"/>
            <a:ext cx="1450859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098878"/>
            <a:ext cx="4032448" cy="54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A/D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LCD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결과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887" y="1453872"/>
            <a:ext cx="7738279" cy="50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차동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신호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광센서를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거리 측정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(1)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차동</a:t>
            </a:r>
            <a:r>
              <a:rPr lang="ko-KR" altLang="en-US" sz="1800" dirty="0" smtClean="0">
                <a:solidFill>
                  <a:schemeClr val="tx1"/>
                </a:solidFill>
              </a:rPr>
              <a:t> 신호에 대한 </a:t>
            </a:r>
            <a:r>
              <a:rPr lang="en-US" altLang="ko-KR" sz="1800" dirty="0" smtClean="0">
                <a:solidFill>
                  <a:schemeClr val="tx1"/>
                </a:solidFill>
              </a:rPr>
              <a:t>A/D </a:t>
            </a:r>
            <a:r>
              <a:rPr lang="ko-KR" altLang="en-US" sz="1800" dirty="0" smtClean="0">
                <a:solidFill>
                  <a:schemeClr val="tx1"/>
                </a:solidFill>
              </a:rPr>
              <a:t>변환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3"/>
            <a:r>
              <a:rPr lang="en-US" altLang="ko-KR" dirty="0" smtClean="0"/>
              <a:t>ADC0(PF0)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가변저항으로 전압 설정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ADC1(PF1)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흰색 면에 적외선이 반사되어 입사된 양에 의한 전압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22225" lvl="1" indent="0">
              <a:buNone/>
            </a:pPr>
            <a:r>
              <a:rPr lang="en-US" altLang="ko-KR" sz="1800" dirty="0" smtClean="0">
                <a:solidFill>
                  <a:schemeClr val="tx1"/>
                </a:solidFill>
              </a:rPr>
              <a:t>(2) </a:t>
            </a:r>
            <a:r>
              <a:rPr lang="ko-KR" altLang="en-US" sz="1800" dirty="0" smtClean="0">
                <a:solidFill>
                  <a:schemeClr val="tx1"/>
                </a:solidFill>
              </a:rPr>
              <a:t>포토다이오드와 포토트랜지스터로 반사하는 흰색 면과의 거리를 측정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3"/>
            <a:r>
              <a:rPr lang="en-US" altLang="ko-KR" dirty="0" smtClean="0"/>
              <a:t>20[cm] </a:t>
            </a:r>
            <a:r>
              <a:rPr lang="ko-KR" altLang="en-US" dirty="0" smtClean="0"/>
              <a:t>거리에서 </a:t>
            </a:r>
            <a:r>
              <a:rPr lang="ko-KR" altLang="en-US" dirty="0" err="1" smtClean="0"/>
              <a:t>차동</a:t>
            </a:r>
            <a:r>
              <a:rPr lang="ko-KR" altLang="en-US" dirty="0" smtClean="0"/>
              <a:t> 신호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되게 한 후</a:t>
            </a:r>
            <a:r>
              <a:rPr lang="en-US" altLang="ko-KR" dirty="0" smtClean="0"/>
              <a:t>,</a:t>
            </a:r>
          </a:p>
          <a:p>
            <a:pPr lvl="3"/>
            <a:r>
              <a:rPr lang="ko-KR" altLang="en-US" dirty="0" smtClean="0"/>
              <a:t>거리에 따라 측정되는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결과 관찰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7344816" cy="5318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차동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신호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광센서를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거리 측정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회로</a:t>
            </a:r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차동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신호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광센서를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거리 측정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10-3]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PF0, PF1 </a:t>
            </a:r>
            <a:r>
              <a:rPr lang="ko-KR" altLang="en-US" dirty="0" smtClean="0"/>
              <a:t>핀의 </a:t>
            </a:r>
            <a:r>
              <a:rPr lang="ko-KR" altLang="en-US" dirty="0" err="1" smtClean="0"/>
              <a:t>차동</a:t>
            </a:r>
            <a:r>
              <a:rPr lang="ko-KR" altLang="en-US" dirty="0" smtClean="0"/>
              <a:t> 신호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변환을 위한 설정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ADC_init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수정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의 보수 수체계를 사용하는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비트 변수 </a:t>
            </a:r>
            <a:r>
              <a:rPr lang="en-US" altLang="ko-KR" dirty="0" err="1" smtClean="0"/>
              <a:t>adc_result</a:t>
            </a:r>
            <a:r>
              <a:rPr lang="ko-KR" altLang="en-US" dirty="0" smtClean="0"/>
              <a:t>에 결과를 전달하기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위해 </a:t>
            </a:r>
            <a:r>
              <a:rPr lang="en-US" altLang="ko-KR" dirty="0" smtClean="0"/>
              <a:t>ISR(</a:t>
            </a:r>
            <a:r>
              <a:rPr lang="en-US" altLang="ko-KR" dirty="0" err="1" smtClean="0"/>
              <a:t>ADC_vect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인터럽트 서비스 부분 수정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10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결과값 </a:t>
            </a:r>
            <a:r>
              <a:rPr lang="en-US" altLang="ko-KR" dirty="0" smtClean="0"/>
              <a:t>ADC</a:t>
            </a:r>
            <a:r>
              <a:rPr lang="ko-KR" altLang="en-US" dirty="0" smtClean="0"/>
              <a:t>의 비트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때 음수</a:t>
            </a:r>
            <a:r>
              <a:rPr lang="en-US" altLang="ko-KR" dirty="0" smtClean="0"/>
              <a:t>, 0</a:t>
            </a:r>
            <a:r>
              <a:rPr lang="ko-KR" altLang="en-US" dirty="0" smtClean="0"/>
              <a:t>일 때 양수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88840"/>
            <a:ext cx="677205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693093" y="1916832"/>
            <a:ext cx="7407299" cy="216024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5301208"/>
            <a:ext cx="695987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683568" y="5229200"/>
            <a:ext cx="7416824" cy="1224136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아날로그 </a:t>
            </a:r>
            <a:r>
              <a:rPr lang="ko-KR" altLang="en-US" dirty="0" err="1" smtClean="0"/>
              <a:t>비교부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+, </a:t>
            </a:r>
            <a:r>
              <a:rPr lang="ko-KR" altLang="en-US" dirty="0" smtClean="0"/>
              <a:t>－ 단자에 비교 신호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 </a:t>
            </a:r>
            <a:r>
              <a:rPr lang="ko-KR" altLang="en-US" dirty="0" smtClean="0"/>
              <a:t>단자 선택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AIN0(PE2/XCK0) </a:t>
            </a:r>
            <a:r>
              <a:rPr lang="ko-KR" altLang="en-US" dirty="0" smtClean="0"/>
              <a:t>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초깃값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err="1" smtClean="0"/>
              <a:t>밴드갭</a:t>
            </a:r>
            <a:r>
              <a:rPr lang="ko-KR" altLang="en-US" dirty="0" smtClean="0"/>
              <a:t> 기준 전압인 </a:t>
            </a:r>
            <a:r>
              <a:rPr lang="en-US" altLang="ko-KR" dirty="0" smtClean="0"/>
              <a:t>1.23[V]</a:t>
            </a:r>
          </a:p>
          <a:p>
            <a:pPr lvl="2"/>
            <a:r>
              <a:rPr lang="en-US" altLang="ko-KR" dirty="0" smtClean="0"/>
              <a:t>- </a:t>
            </a:r>
            <a:r>
              <a:rPr lang="ko-KR" altLang="en-US" dirty="0" smtClean="0"/>
              <a:t>단자 선택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AIN1(PE3/OC3A) </a:t>
            </a:r>
            <a:r>
              <a:rPr lang="ko-KR" altLang="en-US" dirty="0" smtClean="0"/>
              <a:t>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초깃값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smtClean="0"/>
              <a:t>ADC </a:t>
            </a:r>
            <a:r>
              <a:rPr lang="ko-KR" altLang="en-US" dirty="0" smtClean="0"/>
              <a:t>채널 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ADCn</a:t>
            </a:r>
            <a:r>
              <a:rPr lang="en-US" altLang="ko-KR" dirty="0" smtClean="0"/>
              <a:t>) </a:t>
            </a:r>
            <a:r>
              <a:rPr lang="ko-KR" altLang="en-US" dirty="0" smtClean="0"/>
              <a:t>중 선택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아날로그 </a:t>
            </a:r>
            <a:r>
              <a:rPr lang="ko-KR" altLang="en-US" dirty="0" err="1" smtClean="0"/>
              <a:t>비교부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단자 전압을 비교하여 결과를 </a:t>
            </a:r>
            <a:r>
              <a:rPr lang="en-US" altLang="ko-KR" dirty="0" smtClean="0"/>
              <a:t>ACSR </a:t>
            </a:r>
            <a:r>
              <a:rPr lang="ko-KR" altLang="en-US" dirty="0" smtClean="0"/>
              <a:t>레지스터 </a:t>
            </a:r>
            <a:r>
              <a:rPr lang="en-US" altLang="ko-KR" dirty="0" smtClean="0"/>
              <a:t>ACO </a:t>
            </a:r>
            <a:r>
              <a:rPr lang="ko-KR" altLang="en-US" dirty="0" smtClean="0"/>
              <a:t>비트로 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+ </a:t>
            </a:r>
            <a:r>
              <a:rPr lang="ko-KR" altLang="en-US" dirty="0" smtClean="0"/>
              <a:t>단자 전압이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단자 전압보다 크면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그렇지 않으면 </a:t>
            </a:r>
            <a:r>
              <a:rPr lang="en-US" altLang="ko-KR" dirty="0" smtClean="0"/>
              <a:t>0</a:t>
            </a:r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정하는 전압 경계를 단자전압으로 가변시켜 조절할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아날로그 비교기 비활성화 </a:t>
            </a:r>
            <a:r>
              <a:rPr lang="en-US" altLang="ko-KR" dirty="0" smtClean="0"/>
              <a:t>: ACSR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ACD 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초기상태는 활성화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차동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신호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A/D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변환과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광센서를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거리 측정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결과 관찰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20[cm] </a:t>
            </a:r>
            <a:r>
              <a:rPr lang="ko-KR" altLang="en-US" dirty="0" smtClean="0"/>
              <a:t>거리</a:t>
            </a:r>
            <a:r>
              <a:rPr lang="en-US" altLang="ko-KR" dirty="0" smtClean="0"/>
              <a:t>, ADC0(PF0)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ADC1(PF1)</a:t>
            </a:r>
            <a:r>
              <a:rPr lang="ko-KR" altLang="en-US" dirty="0" smtClean="0"/>
              <a:t>의 차동 신호 </a:t>
            </a:r>
            <a:r>
              <a:rPr lang="en-US" altLang="ko-KR" dirty="0" smtClean="0"/>
              <a:t>A/D </a:t>
            </a:r>
            <a:r>
              <a:rPr lang="ko-KR" altLang="en-US" dirty="0" err="1" smtClean="0"/>
              <a:t>변환값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가까운 부분은 조밀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 부분은 덜 조밀하게 </a:t>
            </a:r>
            <a:r>
              <a:rPr lang="en-US" altLang="ko-KR" dirty="0" smtClean="0"/>
              <a:t>A/D </a:t>
            </a:r>
            <a:r>
              <a:rPr lang="ko-KR" altLang="en-US" dirty="0" smtClean="0"/>
              <a:t>변환 결과 측정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실험 사례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76871"/>
            <a:ext cx="8064896" cy="68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05" y="3392285"/>
            <a:ext cx="7920880" cy="324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80899" name="내용 개체 틀 3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IT </a:t>
            </a:r>
            <a:r>
              <a:rPr lang="en-US" altLang="ko-KR" dirty="0" err="1" smtClean="0"/>
              <a:t>CookBook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아날로그 비교기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858250" cy="5500688"/>
          </a:xfrm>
        </p:spPr>
        <p:txBody>
          <a:bodyPr/>
          <a:lstStyle/>
          <a:p>
            <a:pPr lvl="1"/>
            <a:r>
              <a:rPr lang="ko-KR" altLang="en-US" dirty="0" smtClean="0"/>
              <a:t>비교 결과 인식과 인터럽트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아날로그 비교기 결과를 아는 방법</a:t>
            </a:r>
            <a:endParaRPr lang="en-US" altLang="ko-KR" dirty="0" smtClean="0"/>
          </a:p>
          <a:p>
            <a:pPr marL="360000" lvl="3" indent="0">
              <a:buNone/>
            </a:pPr>
            <a:r>
              <a:rPr lang="en-US" altLang="ko-KR" dirty="0" smtClean="0"/>
              <a:t>(1) </a:t>
            </a:r>
            <a:r>
              <a:rPr lang="ko-KR" altLang="en-US" dirty="0" err="1" smtClean="0"/>
              <a:t>폴링으로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ACO</a:t>
            </a:r>
            <a:r>
              <a:rPr lang="ko-KR" altLang="en-US" dirty="0" smtClean="0"/>
              <a:t>를 읽어 프로그래밍에 사용</a:t>
            </a:r>
            <a:endParaRPr lang="en-US" altLang="ko-KR" dirty="0" smtClean="0"/>
          </a:p>
          <a:p>
            <a:pPr marL="360000" lvl="3" indent="0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인터럽트로 인식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아날로그 비교기 인터럽트</a:t>
            </a:r>
            <a:r>
              <a:rPr lang="en-US" altLang="ko-KR" dirty="0" smtClean="0"/>
              <a:t>(ACIE)</a:t>
            </a:r>
            <a:r>
              <a:rPr lang="ko-KR" altLang="en-US" dirty="0" smtClean="0"/>
              <a:t>와 전역 인터럽트</a:t>
            </a:r>
            <a:r>
              <a:rPr lang="en-US" altLang="ko-KR" dirty="0" smtClean="0"/>
              <a:t>(SREG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 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 활성화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인터럽트 발생 설정과 일치하는 </a:t>
            </a:r>
            <a:r>
              <a:rPr lang="en-US" altLang="ko-KR" dirty="0" smtClean="0"/>
              <a:t>ACO </a:t>
            </a:r>
            <a:r>
              <a:rPr lang="ko-KR" altLang="en-US" dirty="0" smtClean="0"/>
              <a:t>신호 변화가 감지되면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ACI </a:t>
            </a:r>
            <a:r>
              <a:rPr lang="ko-KR" altLang="en-US" dirty="0" smtClean="0"/>
              <a:t>플래그 비트는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셋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인터럽트 서비스 루틴 </a:t>
            </a:r>
            <a:r>
              <a:rPr lang="en-US" altLang="ko-KR" dirty="0" smtClean="0"/>
              <a:t>ISR(</a:t>
            </a:r>
            <a:r>
              <a:rPr lang="en-US" altLang="ko-KR" dirty="0" err="1" smtClean="0"/>
              <a:t>ANALOG_COMP_vect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실행되면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ACI </a:t>
            </a:r>
            <a:r>
              <a:rPr lang="ko-KR" altLang="en-US" dirty="0" smtClean="0"/>
              <a:t>비트는 </a:t>
            </a:r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인터럽트 서비스 루틴에 진입하기 전에 </a:t>
            </a:r>
            <a:r>
              <a:rPr lang="en-US" altLang="ko-KR" dirty="0" smtClean="0"/>
              <a:t>ACI </a:t>
            </a:r>
            <a:r>
              <a:rPr lang="ko-KR" altLang="en-US" dirty="0" smtClean="0"/>
              <a:t>플래그에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기록하면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인터럽트 발생 클리어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lvl="1"/>
            <a:r>
              <a:rPr lang="en-US" altLang="ko-KR" dirty="0" smtClean="0"/>
              <a:t>16</a:t>
            </a:r>
            <a:r>
              <a:rPr lang="ko-KR" altLang="en-US" dirty="0" smtClean="0"/>
              <a:t>비트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1 </a:t>
            </a:r>
            <a:r>
              <a:rPr lang="ko-KR" altLang="en-US" dirty="0" smtClean="0"/>
              <a:t>입력 </a:t>
            </a:r>
            <a:r>
              <a:rPr lang="ko-KR" altLang="en-US" dirty="0" err="1" smtClean="0"/>
              <a:t>캡처</a:t>
            </a:r>
            <a:r>
              <a:rPr lang="ko-KR" altLang="en-US" dirty="0" smtClean="0"/>
              <a:t> 신호로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16</a:t>
            </a:r>
            <a:r>
              <a:rPr lang="ko-KR" altLang="en-US" dirty="0" smtClean="0"/>
              <a:t>비트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입력 캡처 신호로서 </a:t>
            </a:r>
            <a:r>
              <a:rPr lang="en-US" altLang="ko-KR" dirty="0" smtClean="0"/>
              <a:t>ACO</a:t>
            </a:r>
            <a:r>
              <a:rPr lang="ko-KR" altLang="en-US" dirty="0" smtClean="0"/>
              <a:t>를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입력 캡처 신호를 </a:t>
            </a:r>
            <a:r>
              <a:rPr lang="en-US" altLang="ko-KR" dirty="0" smtClean="0"/>
              <a:t>IC1 </a:t>
            </a:r>
            <a:r>
              <a:rPr lang="ko-KR" altLang="en-US" dirty="0" smtClean="0"/>
              <a:t>핀 외에 다양화하는 효과</a:t>
            </a:r>
            <a:endParaRPr lang="en-US" altLang="ko-KR" dirty="0" smtClean="0"/>
          </a:p>
          <a:p>
            <a:pPr lvl="4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14148</TotalTime>
  <Words>3411</Words>
  <Application>Microsoft Office PowerPoint</Application>
  <PresentationFormat>화면 슬라이드 쇼(4:3)</PresentationFormat>
  <Paragraphs>585</Paragraphs>
  <Slides>81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81</vt:i4>
      </vt:variant>
    </vt:vector>
  </HeadingPairs>
  <TitlesOfParts>
    <vt:vector size="83" baseType="lpstr">
      <vt:lpstr>1_한빛마스터</vt:lpstr>
      <vt:lpstr>디자인 사용자 지정</vt:lpstr>
      <vt:lpstr> 아날로그 비교기와 A/D 변환기</vt:lpstr>
      <vt:lpstr>학습목표</vt:lpstr>
      <vt:lpstr>목 차</vt:lpstr>
      <vt:lpstr>Section 01 디지털 입력 핀, 아날로그 비교기,                   A/D 변환기</vt:lpstr>
      <vt:lpstr>Section 01 디지털 입력 핀, 아날로그 비교기,                  A/D 변환기</vt:lpstr>
      <vt:lpstr>Section 01 디지털 입력 핀, 아날로그 비교기,                  A/D 변환기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02 아날로그 비교기</vt:lpstr>
      <vt:lpstr>Section 03 적외선 포토다이오드와 포토트랜지스터                    활용</vt:lpstr>
      <vt:lpstr>Section 03 적외선 포토다이오드와 포토트랜지스터                    활용</vt:lpstr>
      <vt:lpstr>Section 03 적외선 포토다이오드와 포토트랜지스터                    활용</vt:lpstr>
      <vt:lpstr>Section 03 적외선 포토다이오드와 포토트랜지스터                    활용</vt:lpstr>
      <vt:lpstr>Section 03 적외선 포토다이오드와 포토트랜지스터                    활용</vt:lpstr>
      <vt:lpstr>Section 03 적외선 포토다이오드와 포토트랜지스터                    활용</vt:lpstr>
      <vt:lpstr>Section 03 적외선 포토다이오드와 포토트랜지스터                    활용</vt:lpstr>
      <vt:lpstr>Section 03 적외선 포토다이오드와 포토트랜지스터                    활용</vt:lpstr>
      <vt:lpstr>Section 03 적외선 포토다이오드와 포토트랜지스터                    활용</vt:lpstr>
      <vt:lpstr>Section 03 적외선 포토다이오드와 포토트랜지스터                    활용</vt:lpstr>
      <vt:lpstr>Section 03 적외선 포토다이오드와 포토트랜지스터                    활용</vt:lpstr>
      <vt:lpstr>Section 04 적외선 센서를 이용한 검정 띠 검출                    문턱전압</vt:lpstr>
      <vt:lpstr>Section 04 적외선 센서를 이용한 검정 띠 검출                    문턱전압</vt:lpstr>
      <vt:lpstr>Section 04 적외선 센서를 이용한 검정 띠 검출                    문턱전압</vt:lpstr>
      <vt:lpstr>Section 05 아날로그 비교기를 이용한 검정 띠 검출</vt:lpstr>
      <vt:lpstr>Section 05 아날로그 비교기를 이용한 검정 띠 검출</vt:lpstr>
      <vt:lpstr>Section 05 아날로그 비교기를 이용한 검정 띠 검출</vt:lpstr>
      <vt:lpstr>Section 05 아날로그 비교기를 이용한 검정 띠 검출</vt:lpstr>
      <vt:lpstr>Section 05 아날로그 비교기를 이용한 검정 띠 검출</vt:lpstr>
      <vt:lpstr>Section 05 아날로그 비교기를 이용한 검정 띠 검출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06 A/D 변환기</vt:lpstr>
      <vt:lpstr>Section 07 A/D 변환과 PWM을 이용한 고휘도                    LED 밝기 제어</vt:lpstr>
      <vt:lpstr>Section 07 A/D 변환과 PWM을 이용한 고휘도                    LED 밝기 제어</vt:lpstr>
      <vt:lpstr>Section 07 A/D 변환과 PWM을 이용한 고휘도                    LED 밝기 제어</vt:lpstr>
      <vt:lpstr>Section 07 A/D 변환과 PWM을 이용한 고휘도                    LED 밝기 제어</vt:lpstr>
      <vt:lpstr>Section 07 A/D 변환과 PWM을 이용한 고휘도                    LED 밝기 제어</vt:lpstr>
      <vt:lpstr>Section 07 A/D 변환과 PWM을 이용한 고휘도                    LED 밝기 제어</vt:lpstr>
      <vt:lpstr>Section 08 A/D 변환과 LCD 인터페이스</vt:lpstr>
      <vt:lpstr>Section 08 A/D 변환과 LCD 인터페이스</vt:lpstr>
      <vt:lpstr>Section 08 A/D 변환과 LCD 인터페이스</vt:lpstr>
      <vt:lpstr>Section 08 A/D 변환과 LCD 인터페이스</vt:lpstr>
      <vt:lpstr>Section 08 A/D 변환과 LCD 인터페이스</vt:lpstr>
      <vt:lpstr>Section 08 A/D 변환과 LCD 인터페이스</vt:lpstr>
      <vt:lpstr>Section 08 A/D 변환과 LCD 인터페이스</vt:lpstr>
      <vt:lpstr>Section 08 A/D 변환과 LCD 인터페이스</vt:lpstr>
      <vt:lpstr>Section 08 A/D 변환과 LCD 인터페이스</vt:lpstr>
      <vt:lpstr>Section 08 A/D 변환과 LCD 인터페이스</vt:lpstr>
      <vt:lpstr>Section 09 차동 신호 A/D 변환과 광센서를 이용한                    거리 측정</vt:lpstr>
      <vt:lpstr>Section 09 차동 신호 A/D 변환과 광센서를 이용한                    거리 측정</vt:lpstr>
      <vt:lpstr>Section 09 차동 신호 A/D 변환과 광센서를 이용한                    거리 측정</vt:lpstr>
      <vt:lpstr>Section 09 차동 신호 A/D 변환과 광센서를 이용한                    거리 측정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JWS</dc:creator>
  <cp:lastModifiedBy>tu</cp:lastModifiedBy>
  <cp:revision>880</cp:revision>
  <dcterms:created xsi:type="dcterms:W3CDTF">1601-01-01T00:00:00Z</dcterms:created>
  <dcterms:modified xsi:type="dcterms:W3CDTF">2013-11-23T09:01:27Z</dcterms:modified>
</cp:coreProperties>
</file>